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"/>
  </p:notesMasterIdLst>
  <p:sldIdLst>
    <p:sldId id="258" r:id="rId2"/>
    <p:sldId id="259" r:id="rId3"/>
    <p:sldId id="260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7267" autoAdjust="0"/>
  </p:normalViewPr>
  <p:slideViewPr>
    <p:cSldViewPr snapToGrid="0">
      <p:cViewPr varScale="1">
        <p:scale>
          <a:sx n="86" d="100"/>
          <a:sy n="86" d="100"/>
        </p:scale>
        <p:origin x="147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4CC2BD-D630-403E-9957-E7C7F99CE594}" type="datetimeFigureOut">
              <a:rPr lang="fr-BE" smtClean="0"/>
              <a:t>06-09-21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9FD299-77FB-4149-908A-8B607B73C25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80609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Une fiche technique détaillée est à disposition des étudiants intéressés 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FD299-77FB-4149-908A-8B607B73C257}" type="slidenum">
              <a:rPr lang="fr-BE" smtClean="0"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11845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1BAB2-E4F7-421C-BE4A-AD0846D5B0CC}" type="datetimeFigureOut">
              <a:rPr lang="fr-BE" smtClean="0"/>
              <a:t>06-09-21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253F6-BC89-450F-A6DB-536982DD87E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91813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1BAB2-E4F7-421C-BE4A-AD0846D5B0CC}" type="datetimeFigureOut">
              <a:rPr lang="fr-BE" smtClean="0"/>
              <a:t>06-09-21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253F6-BC89-450F-A6DB-536982DD87E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51497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1BAB2-E4F7-421C-BE4A-AD0846D5B0CC}" type="datetimeFigureOut">
              <a:rPr lang="fr-BE" smtClean="0"/>
              <a:t>06-09-21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253F6-BC89-450F-A6DB-536982DD87E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61771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1BAB2-E4F7-421C-BE4A-AD0846D5B0CC}" type="datetimeFigureOut">
              <a:rPr lang="fr-BE" smtClean="0"/>
              <a:t>06-09-21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253F6-BC89-450F-A6DB-536982DD87E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15797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1BAB2-E4F7-421C-BE4A-AD0846D5B0CC}" type="datetimeFigureOut">
              <a:rPr lang="fr-BE" smtClean="0"/>
              <a:t>06-09-21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253F6-BC89-450F-A6DB-536982DD87E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08996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1BAB2-E4F7-421C-BE4A-AD0846D5B0CC}" type="datetimeFigureOut">
              <a:rPr lang="fr-BE" smtClean="0"/>
              <a:t>06-09-21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253F6-BC89-450F-A6DB-536982DD87E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30025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1BAB2-E4F7-421C-BE4A-AD0846D5B0CC}" type="datetimeFigureOut">
              <a:rPr lang="fr-BE" smtClean="0"/>
              <a:t>06-09-21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253F6-BC89-450F-A6DB-536982DD87E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16417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1BAB2-E4F7-421C-BE4A-AD0846D5B0CC}" type="datetimeFigureOut">
              <a:rPr lang="fr-BE" smtClean="0"/>
              <a:t>06-09-21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253F6-BC89-450F-A6DB-536982DD87E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02879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1BAB2-E4F7-421C-BE4A-AD0846D5B0CC}" type="datetimeFigureOut">
              <a:rPr lang="fr-BE" smtClean="0"/>
              <a:t>06-09-21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253F6-BC89-450F-A6DB-536982DD87E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62576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1BAB2-E4F7-421C-BE4A-AD0846D5B0CC}" type="datetimeFigureOut">
              <a:rPr lang="fr-BE" smtClean="0"/>
              <a:t>06-09-21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253F6-BC89-450F-A6DB-536982DD87E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40346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1BAB2-E4F7-421C-BE4A-AD0846D5B0CC}" type="datetimeFigureOut">
              <a:rPr lang="fr-BE" smtClean="0"/>
              <a:t>06-09-21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253F6-BC89-450F-A6DB-536982DD87E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87017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71BAB2-E4F7-421C-BE4A-AD0846D5B0CC}" type="datetimeFigureOut">
              <a:rPr lang="fr-BE" smtClean="0"/>
              <a:t>06-09-21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253F6-BC89-450F-A6DB-536982DD87E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38905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hyperlink" Target="mailto:claude.saegerman@uliege.be" TargetMode="Externa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jpg"/><Relationship Id="rId10" Type="http://schemas.openxmlformats.org/officeDocument/2006/relationships/image" Target="../media/image10.png"/><Relationship Id="rId4" Type="http://schemas.openxmlformats.org/officeDocument/2006/relationships/hyperlink" Target="mailto:mfhumblet@uliege.be" TargetMode="External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1028" y="2062117"/>
            <a:ext cx="10515600" cy="1115981"/>
          </a:xfrm>
        </p:spPr>
        <p:txBody>
          <a:bodyPr>
            <a:normAutofit fontScale="90000"/>
          </a:bodyPr>
          <a:lstStyle/>
          <a:p>
            <a:pPr algn="ctr"/>
            <a:r>
              <a:rPr lang="fr-BE" b="1" dirty="0">
                <a:latin typeface="Arial Black" panose="020B0A04020102020204" pitchFamily="34" charset="0"/>
              </a:rPr>
              <a:t/>
            </a:r>
            <a:br>
              <a:rPr lang="fr-BE" b="1" dirty="0">
                <a:latin typeface="Arial Black" panose="020B0A04020102020204" pitchFamily="34" charset="0"/>
              </a:rPr>
            </a:br>
            <a:r>
              <a:rPr lang="fr-BE" b="1" dirty="0">
                <a:latin typeface="Arial Black" panose="020B0A04020102020204" pitchFamily="34" charset="0"/>
              </a:rPr>
              <a:t> Présentation des activités des domaines de l’épidémiologie et l’analyse de risques appliquées aux sciences </a:t>
            </a:r>
            <a:r>
              <a:rPr lang="fr-BE" b="1" dirty="0" smtClean="0">
                <a:latin typeface="Arial Black" panose="020B0A04020102020204" pitchFamily="34" charset="0"/>
              </a:rPr>
              <a:t>vétérinaires</a:t>
            </a:r>
            <a:br>
              <a:rPr lang="fr-BE" b="1" dirty="0" smtClean="0">
                <a:latin typeface="Arial Black" panose="020B0A04020102020204" pitchFamily="34" charset="0"/>
              </a:rPr>
            </a:br>
            <a:r>
              <a:rPr lang="fr-BE" sz="3600" b="1" dirty="0">
                <a:latin typeface="Arial Black" panose="020B0A04020102020204" pitchFamily="34" charset="0"/>
              </a:rPr>
              <a:t/>
            </a:r>
            <a:br>
              <a:rPr lang="fr-BE" sz="3600" b="1" dirty="0">
                <a:latin typeface="Arial Black" panose="020B0A04020102020204" pitchFamily="34" charset="0"/>
              </a:rPr>
            </a:br>
            <a:r>
              <a:rPr lang="fr-BE" b="1" dirty="0" smtClean="0">
                <a:latin typeface="Arial Black" panose="020B0A04020102020204" pitchFamily="34" charset="0"/>
              </a:rPr>
              <a:t/>
            </a:r>
            <a:br>
              <a:rPr lang="fr-BE" b="1" dirty="0" smtClean="0">
                <a:latin typeface="Arial Black" panose="020B0A04020102020204" pitchFamily="34" charset="0"/>
              </a:rPr>
            </a:br>
            <a:r>
              <a:rPr lang="fr-BE" b="1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Ord. Claude </a:t>
            </a:r>
            <a:r>
              <a:rPr lang="fr-BE" b="1" i="1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Saegerman</a:t>
            </a:r>
            <a:r>
              <a:rPr lang="fr-BE" b="1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BE" b="1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BE" b="1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 Marie-France Humblet (SUPHT) </a:t>
            </a:r>
            <a:endParaRPr lang="fr-BE" b="1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" y="5425484"/>
            <a:ext cx="2953512" cy="1432516"/>
          </a:xfrm>
          <a:prstGeom prst="rect">
            <a:avLst/>
          </a:prstGeom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4208" y="5487800"/>
            <a:ext cx="1337272" cy="1184697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4687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85170" y="208144"/>
            <a:ext cx="6897624" cy="1325563"/>
          </a:xfrm>
        </p:spPr>
        <p:txBody>
          <a:bodyPr/>
          <a:lstStyle/>
          <a:p>
            <a:pPr algn="ctr"/>
            <a:r>
              <a:rPr lang="fr-BE" b="1" dirty="0" smtClean="0"/>
              <a:t>Prof. Ord. Claude </a:t>
            </a:r>
            <a:r>
              <a:rPr lang="fr-BE" b="1" dirty="0" err="1" smtClean="0"/>
              <a:t>Saegerman</a:t>
            </a:r>
            <a:r>
              <a:rPr lang="fr-BE" b="1" dirty="0" smtClean="0"/>
              <a:t/>
            </a:r>
            <a:br>
              <a:rPr lang="fr-BE" b="1" dirty="0" smtClean="0"/>
            </a:br>
            <a:r>
              <a:rPr lang="fr-BE" b="1" dirty="0" smtClean="0"/>
              <a:t>Dr Marie-France Humblet</a:t>
            </a:r>
            <a:endParaRPr lang="fr-BE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74192" y="2064485"/>
            <a:ext cx="10515600" cy="4592794"/>
          </a:xfrm>
        </p:spPr>
        <p:txBody>
          <a:bodyPr>
            <a:normAutofit/>
          </a:bodyPr>
          <a:lstStyle/>
          <a:p>
            <a:r>
              <a:rPr lang="fr-BE" dirty="0" smtClean="0"/>
              <a:t>L’unité </a:t>
            </a:r>
            <a:r>
              <a:rPr lang="fr-BE" dirty="0"/>
              <a:t>s’intéresse </a:t>
            </a:r>
            <a:endParaRPr lang="fr-BE" dirty="0" smtClean="0"/>
          </a:p>
          <a:p>
            <a:pPr lvl="1">
              <a:buFont typeface="Courier New" panose="02070309020205020404" pitchFamily="49" charset="0"/>
              <a:buChar char="o"/>
            </a:pPr>
            <a:r>
              <a:rPr lang="fr-BE" dirty="0" smtClean="0"/>
              <a:t>Au </a:t>
            </a:r>
            <a:r>
              <a:rPr lang="fr-BE" dirty="0"/>
              <a:t>développement de méthodes pour la détection clinique précoce et pour la compréhension de la dynamique d’infection des maladies émergentes (à transmission vectorielle et/ou zoonotiques) et des événements </a:t>
            </a:r>
            <a:r>
              <a:rPr lang="fr-BE" dirty="0" smtClean="0"/>
              <a:t>rares</a:t>
            </a:r>
            <a:endParaRPr lang="fr-BE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fr-BE" dirty="0" smtClean="0"/>
              <a:t>À la biosécurité vétérinaire (Dr M.-F. Humblet)</a:t>
            </a:r>
            <a:endParaRPr lang="fr-BE" dirty="0"/>
          </a:p>
          <a:p>
            <a:r>
              <a:rPr lang="fr-BE" dirty="0" smtClean="0"/>
              <a:t>L’étudiant(e</a:t>
            </a:r>
            <a:r>
              <a:rPr lang="fr-BE" dirty="0"/>
              <a:t>) peut réaliser un travail de recherche (clinique ou fondamentale) ou bibliographique sur un sujet de son choix, en concertation avec </a:t>
            </a:r>
            <a:r>
              <a:rPr lang="fr-BE" dirty="0" smtClean="0"/>
              <a:t>le </a:t>
            </a:r>
            <a:r>
              <a:rPr lang="fr-BE" dirty="0"/>
              <a:t>promoteur. En outre, ce dernier propose une liste de sujets d’actualité que l’étudiant peut également retenir. </a:t>
            </a:r>
          </a:p>
          <a:p>
            <a:r>
              <a:rPr lang="fr-BE" dirty="0"/>
              <a:t>Dans ce cas précis, une fiche technique détaillée est à disposition sur simple demande.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49" y="109728"/>
            <a:ext cx="1156183" cy="1635440"/>
          </a:xfrm>
          <a:prstGeom prst="rect">
            <a:avLst/>
          </a:prstGeom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3895" y="202568"/>
            <a:ext cx="1577631" cy="139763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103" y="109729"/>
            <a:ext cx="1090293" cy="163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512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8690" y="56934"/>
            <a:ext cx="10950498" cy="1325563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fr-BE" sz="3600" b="1" dirty="0">
                <a:latin typeface="Arial" panose="020B0604020202020204" pitchFamily="34" charset="0"/>
                <a:cs typeface="Arial" panose="020B0604020202020204" pitchFamily="34" charset="0"/>
              </a:rPr>
              <a:t>Sujets de </a:t>
            </a:r>
            <a:r>
              <a:rPr lang="fr-BE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TFEs</a:t>
            </a:r>
            <a:r>
              <a:rPr lang="fr-BE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proposés (liste non exhaustive)</a:t>
            </a:r>
            <a:r>
              <a:rPr lang="fr-BE" sz="4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BE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BE" sz="2700" b="1" dirty="0">
                <a:latin typeface="Arial" panose="020B0604020202020204" pitchFamily="34" charset="0"/>
                <a:cs typeface="Arial" panose="020B0604020202020204" pitchFamily="34" charset="0"/>
              </a:rPr>
              <a:t>A convenir </a:t>
            </a:r>
            <a:r>
              <a:rPr lang="fr-BE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avec : </a:t>
            </a:r>
            <a:r>
              <a:rPr lang="fr-BE" sz="2700" b="1" i="1" u="sng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claude.saegerman@uliege.be</a:t>
            </a:r>
            <a:r>
              <a:rPr lang="fr-BE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br>
              <a:rPr lang="fr-BE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BE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fr-BE" sz="2700" b="1" i="1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mfhumblet@uliege.be</a:t>
            </a:r>
            <a:r>
              <a:rPr lang="fr-BE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 (biosécurité)</a:t>
            </a:r>
            <a:r>
              <a:rPr lang="fr-BE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BE" sz="2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ccolade ouvrante 6"/>
          <p:cNvSpPr/>
          <p:nvPr/>
        </p:nvSpPr>
        <p:spPr>
          <a:xfrm rot="5400000" flipH="1">
            <a:off x="5875690" y="48178"/>
            <a:ext cx="410310" cy="12027877"/>
          </a:xfrm>
          <a:prstGeom prst="leftBrace">
            <a:avLst>
              <a:gd name="adj1" fmla="val 8333"/>
              <a:gd name="adj2" fmla="val 49898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ZoneTexte 7"/>
          <p:cNvSpPr txBox="1"/>
          <p:nvPr/>
        </p:nvSpPr>
        <p:spPr>
          <a:xfrm>
            <a:off x="973016" y="6368481"/>
            <a:ext cx="106955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fiche technique détaillée est à disposition des étudiants intéressés </a:t>
            </a:r>
            <a:endParaRPr lang="fr-BE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BE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8399" y="1541729"/>
            <a:ext cx="2825262" cy="4196862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Rectangle 9"/>
          <p:cNvSpPr/>
          <p:nvPr/>
        </p:nvSpPr>
        <p:spPr>
          <a:xfrm>
            <a:off x="3114337" y="1565175"/>
            <a:ext cx="2930769" cy="4161692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Rectangle 10"/>
          <p:cNvSpPr/>
          <p:nvPr/>
        </p:nvSpPr>
        <p:spPr>
          <a:xfrm>
            <a:off x="6232676" y="1565176"/>
            <a:ext cx="2883878" cy="419686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Rectangle 11"/>
          <p:cNvSpPr/>
          <p:nvPr/>
        </p:nvSpPr>
        <p:spPr>
          <a:xfrm>
            <a:off x="9268954" y="1565176"/>
            <a:ext cx="2790091" cy="419686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ZoneTexte 12"/>
          <p:cNvSpPr txBox="1"/>
          <p:nvPr/>
        </p:nvSpPr>
        <p:spPr>
          <a:xfrm>
            <a:off x="289077" y="4214589"/>
            <a:ext cx="26728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 smtClean="0">
                <a:solidFill>
                  <a:srgbClr val="FF0000"/>
                </a:solidFill>
              </a:rPr>
              <a:t>Biosécurité</a:t>
            </a:r>
            <a:r>
              <a:rPr lang="fr-BE" b="1" dirty="0" smtClean="0"/>
              <a:t> : observance ou déterminants de l’acceptabilité</a:t>
            </a:r>
          </a:p>
          <a:p>
            <a:pPr algn="ctr"/>
            <a:r>
              <a:rPr lang="fr-BE" b="1" dirty="0" smtClean="0"/>
              <a:t>(travail à connotation pratique)</a:t>
            </a:r>
            <a:endParaRPr lang="fr-BE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3149508" y="4226311"/>
            <a:ext cx="28604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 smtClean="0">
                <a:solidFill>
                  <a:srgbClr val="FF0000"/>
                </a:solidFill>
              </a:rPr>
              <a:t>Abeilles</a:t>
            </a:r>
            <a:r>
              <a:rPr lang="fr-BE" b="1" dirty="0" smtClean="0"/>
              <a:t> : bonnes pratiques apicoles ou maladies ou contaminations en apiculture (travail à connotation pratique)</a:t>
            </a:r>
            <a:endParaRPr lang="fr-BE" b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6303015" y="4284928"/>
            <a:ext cx="28018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 smtClean="0"/>
              <a:t>Modélisation de la dispersion des </a:t>
            </a:r>
            <a:r>
              <a:rPr lang="fr-BE" b="1" dirty="0" smtClean="0">
                <a:solidFill>
                  <a:srgbClr val="FF0000"/>
                </a:solidFill>
              </a:rPr>
              <a:t>vecteurs et maladies vectorielles </a:t>
            </a:r>
            <a:r>
              <a:rPr lang="fr-BE" b="1" dirty="0" smtClean="0"/>
              <a:t>(travail à connotation pratique)</a:t>
            </a:r>
            <a:endParaRPr lang="fr-BE" b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9339292" y="4226314"/>
            <a:ext cx="26611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 smtClean="0"/>
              <a:t>Opinion d’experts sur les </a:t>
            </a:r>
            <a:r>
              <a:rPr lang="fr-BE" b="1" dirty="0" smtClean="0">
                <a:solidFill>
                  <a:srgbClr val="FF0000"/>
                </a:solidFill>
              </a:rPr>
              <a:t>facteurs d’influence </a:t>
            </a:r>
            <a:r>
              <a:rPr lang="fr-BE" b="1" dirty="0" smtClean="0"/>
              <a:t>(drivers) d’émergence des maladies animales (travail à connotation pratique)</a:t>
            </a:r>
            <a:endParaRPr lang="fr-BE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507" y="1780896"/>
            <a:ext cx="2872154" cy="161337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0738" y="2956458"/>
            <a:ext cx="1352031" cy="1183699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19F79C5B-6E96-41A7-9757-4691BBEC9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7694" y="1704273"/>
            <a:ext cx="818183" cy="1084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061" y="1737605"/>
            <a:ext cx="1023323" cy="1023323"/>
          </a:xfrm>
          <a:prstGeom prst="rect">
            <a:avLst/>
          </a:prstGeom>
        </p:spPr>
      </p:pic>
      <p:pic>
        <p:nvPicPr>
          <p:cNvPr id="21" name="Picture 15">
            <a:extLst>
              <a:ext uri="{FF2B5EF4-FFF2-40B4-BE49-F238E27FC236}">
                <a16:creationId xmlns:a16="http://schemas.microsoft.com/office/drawing/2014/main" id="{8F10AA92-0BB4-4761-ABFD-191FEDDF1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000" y="2827852"/>
            <a:ext cx="931928" cy="1292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4878" y="1593869"/>
            <a:ext cx="2578054" cy="1940782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880" y="3215595"/>
            <a:ext cx="1034106" cy="100527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65274" y="2434805"/>
            <a:ext cx="2617176" cy="95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71634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255</Words>
  <Application>Microsoft Office PowerPoint</Application>
  <PresentationFormat>Grand écran</PresentationFormat>
  <Paragraphs>16</Paragraphs>
  <Slides>3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</vt:i4>
      </vt:variant>
    </vt:vector>
  </HeadingPairs>
  <TitlesOfParts>
    <vt:vector size="9" baseType="lpstr">
      <vt:lpstr>Arial</vt:lpstr>
      <vt:lpstr>Arial Black</vt:lpstr>
      <vt:lpstr>Calibri</vt:lpstr>
      <vt:lpstr>Calibri Light</vt:lpstr>
      <vt:lpstr>Courier New</vt:lpstr>
      <vt:lpstr>Thème Office</vt:lpstr>
      <vt:lpstr>  Présentation des activités des domaines de l’épidémiologie et l’analyse de risques appliquées aux sciences vétérinaires   Prof. Ord. Claude Saegerman  Dr Marie-France Humblet (SUPHT) </vt:lpstr>
      <vt:lpstr>Prof. Ord. Claude Saegerman Dr Marie-France Humblet</vt:lpstr>
      <vt:lpstr>Sujets de TFEs proposés (liste non exhaustive) A convenir avec : claude.saegerman@uliege.be   et mfhumblet@uliege.be (biosécurité)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Saegerman Claude</dc:creator>
  <cp:lastModifiedBy>Humblet Marie-France</cp:lastModifiedBy>
  <cp:revision>28</cp:revision>
  <dcterms:created xsi:type="dcterms:W3CDTF">2020-09-08T05:46:49Z</dcterms:created>
  <dcterms:modified xsi:type="dcterms:W3CDTF">2021-09-06T07:50:23Z</dcterms:modified>
</cp:coreProperties>
</file>