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499" r:id="rId2"/>
    <p:sldId id="502" r:id="rId3"/>
    <p:sldId id="498" r:id="rId4"/>
    <p:sldId id="500" r:id="rId5"/>
    <p:sldId id="501" r:id="rId6"/>
    <p:sldId id="503" r:id="rId7"/>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Grignet" initials="C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800080"/>
    <a:srgbClr val="9900CC"/>
    <a:srgbClr val="0000FF"/>
    <a:srgbClr val="000000"/>
    <a:srgbClr val="E2DE03"/>
    <a:srgbClr val="E2E703"/>
    <a:srgbClr val="D6DB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08" autoAdjust="0"/>
    <p:restoredTop sz="96667" autoAdjust="0"/>
  </p:normalViewPr>
  <p:slideViewPr>
    <p:cSldViewPr>
      <p:cViewPr varScale="1">
        <p:scale>
          <a:sx n="86" d="100"/>
          <a:sy n="86" d="100"/>
        </p:scale>
        <p:origin x="797" y="72"/>
      </p:cViewPr>
      <p:guideLst>
        <p:guide orient="horz" pos="2160"/>
        <p:guide pos="2880"/>
      </p:guideLst>
    </p:cSldViewPr>
  </p:slideViewPr>
  <p:outlineViewPr>
    <p:cViewPr>
      <p:scale>
        <a:sx n="33" d="100"/>
        <a:sy n="33" d="100"/>
      </p:scale>
      <p:origin x="0" y="7086"/>
    </p:cViewPr>
  </p:outlineViewPr>
  <p:notesTextViewPr>
    <p:cViewPr>
      <p:scale>
        <a:sx n="3" d="2"/>
        <a:sy n="3" d="2"/>
      </p:scale>
      <p:origin x="0" y="0"/>
    </p:cViewPr>
  </p:notesTextViewPr>
  <p:sorterViewPr>
    <p:cViewPr>
      <p:scale>
        <a:sx n="66" d="100"/>
        <a:sy n="66" d="100"/>
      </p:scale>
      <p:origin x="0" y="46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DB5494B-7102-41EE-A12F-2F6CDF58A442}" type="datetimeFigureOut">
              <a:rPr lang="fr-BE" smtClean="0"/>
              <a:pPr/>
              <a:t>08-09-20</a:t>
            </a:fld>
            <a:endParaRPr lang="fr-BE"/>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3ED4CF6-91BE-43F6-B360-58278F218514}" type="slidenum">
              <a:rPr lang="fr-BE" smtClean="0"/>
              <a:pPr/>
              <a:t>‹N°›</a:t>
            </a:fld>
            <a:endParaRPr lang="fr-BE"/>
          </a:p>
        </p:txBody>
      </p:sp>
    </p:spTree>
    <p:extLst>
      <p:ext uri="{BB962C8B-B14F-4D97-AF65-F5344CB8AC3E}">
        <p14:creationId xmlns:p14="http://schemas.microsoft.com/office/powerpoint/2010/main" val="2874090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C573679-0037-4100-A2A9-8F14937B26DB}" type="datetimeFigureOut">
              <a:rPr lang="fr-BE" smtClean="0"/>
              <a:pPr/>
              <a:t>08-09-20</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CBE92BB-A103-4442-8209-E212F440619D}" type="slidenum">
              <a:rPr lang="fr-BE" smtClean="0"/>
              <a:pPr/>
              <a:t>‹N°›</a:t>
            </a:fld>
            <a:endParaRPr lang="fr-BE"/>
          </a:p>
        </p:txBody>
      </p:sp>
    </p:spTree>
    <p:extLst>
      <p:ext uri="{BB962C8B-B14F-4D97-AF65-F5344CB8AC3E}">
        <p14:creationId xmlns:p14="http://schemas.microsoft.com/office/powerpoint/2010/main" val="130360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E92BB-A103-4442-8209-E212F440619D}" type="slidenum">
              <a:rPr lang="fr-BE" smtClean="0"/>
              <a:pPr/>
              <a:t>1</a:t>
            </a:fld>
            <a:endParaRPr lang="fr-BE"/>
          </a:p>
        </p:txBody>
      </p:sp>
    </p:spTree>
    <p:extLst>
      <p:ext uri="{BB962C8B-B14F-4D97-AF65-F5344CB8AC3E}">
        <p14:creationId xmlns:p14="http://schemas.microsoft.com/office/powerpoint/2010/main" val="2127858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E92BB-A103-4442-8209-E212F440619D}" type="slidenum">
              <a:rPr lang="fr-BE" smtClean="0"/>
              <a:pPr/>
              <a:t>2</a:t>
            </a:fld>
            <a:endParaRPr lang="fr-BE"/>
          </a:p>
        </p:txBody>
      </p:sp>
    </p:spTree>
    <p:extLst>
      <p:ext uri="{BB962C8B-B14F-4D97-AF65-F5344CB8AC3E}">
        <p14:creationId xmlns:p14="http://schemas.microsoft.com/office/powerpoint/2010/main" val="275894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CBE92BB-A103-4442-8209-E212F440619D}" type="slidenum">
              <a:rPr lang="fr-BE" smtClean="0"/>
              <a:pPr/>
              <a:t>3</a:t>
            </a:fld>
            <a:endParaRPr lang="fr-BE"/>
          </a:p>
        </p:txBody>
      </p:sp>
    </p:spTree>
    <p:extLst>
      <p:ext uri="{BB962C8B-B14F-4D97-AF65-F5344CB8AC3E}">
        <p14:creationId xmlns:p14="http://schemas.microsoft.com/office/powerpoint/2010/main" val="910516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6FEA1A7A-0F2D-4978-B662-248BFCBF5CE6}" type="datetime1">
              <a:rPr lang="fr-BE" smtClean="0"/>
              <a:pPr/>
              <a:t>08-09-20</a:t>
            </a:fld>
            <a:endParaRPr lang="fr-BE"/>
          </a:p>
        </p:txBody>
      </p:sp>
      <p:sp>
        <p:nvSpPr>
          <p:cNvPr id="5" name="Espace réservé du pied de page 4"/>
          <p:cNvSpPr>
            <a:spLocks noGrp="1"/>
          </p:cNvSpPr>
          <p:nvPr>
            <p:ph type="ftr" sz="quarter" idx="11"/>
          </p:nvPr>
        </p:nvSpPr>
        <p:spPr/>
        <p:txBody>
          <a:bodyPr/>
          <a:lstStyle/>
          <a:p>
            <a:r>
              <a:rPr lang="fr-BE" smtClean="0"/>
              <a:t>Formation FSA</a:t>
            </a:r>
            <a:endParaRPr lang="fr-BE"/>
          </a:p>
        </p:txBody>
      </p:sp>
      <p:sp>
        <p:nvSpPr>
          <p:cNvPr id="6" name="Espace réservé du numéro de diapositive 5"/>
          <p:cNvSpPr>
            <a:spLocks noGrp="1"/>
          </p:cNvSpPr>
          <p:nvPr>
            <p:ph type="sldNum" sz="quarter" idx="12"/>
          </p:nvPr>
        </p:nvSpPr>
        <p:spPr/>
        <p:txBody>
          <a:bodyPr/>
          <a:lstStyle/>
          <a:p>
            <a:fld id="{F791E404-80AA-4245-9836-540F4B61716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45519E9-39C7-4DBE-A79C-141DDCEA4D7B}" type="datetime1">
              <a:rPr lang="fr-BE" smtClean="0"/>
              <a:pPr/>
              <a:t>08-09-20</a:t>
            </a:fld>
            <a:endParaRPr lang="fr-BE"/>
          </a:p>
        </p:txBody>
      </p:sp>
      <p:sp>
        <p:nvSpPr>
          <p:cNvPr id="5" name="Espace réservé du pied de page 4"/>
          <p:cNvSpPr>
            <a:spLocks noGrp="1"/>
          </p:cNvSpPr>
          <p:nvPr>
            <p:ph type="ftr" sz="quarter" idx="11"/>
          </p:nvPr>
        </p:nvSpPr>
        <p:spPr/>
        <p:txBody>
          <a:bodyPr/>
          <a:lstStyle/>
          <a:p>
            <a:r>
              <a:rPr lang="fr-BE" smtClean="0"/>
              <a:t>Formation FSA</a:t>
            </a:r>
            <a:endParaRPr lang="fr-BE"/>
          </a:p>
        </p:txBody>
      </p:sp>
      <p:sp>
        <p:nvSpPr>
          <p:cNvPr id="6" name="Espace réservé du numéro de diapositive 5"/>
          <p:cNvSpPr>
            <a:spLocks noGrp="1"/>
          </p:cNvSpPr>
          <p:nvPr>
            <p:ph type="sldNum" sz="quarter" idx="12"/>
          </p:nvPr>
        </p:nvSpPr>
        <p:spPr/>
        <p:txBody>
          <a:bodyPr/>
          <a:lstStyle/>
          <a:p>
            <a:fld id="{F791E404-80AA-4245-9836-540F4B61716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28BE99DB-DDF9-4227-B1D3-4B1322C49598}" type="datetime1">
              <a:rPr lang="fr-BE" smtClean="0"/>
              <a:pPr/>
              <a:t>08-09-20</a:t>
            </a:fld>
            <a:endParaRPr lang="fr-BE"/>
          </a:p>
        </p:txBody>
      </p:sp>
      <p:sp>
        <p:nvSpPr>
          <p:cNvPr id="5" name="Espace réservé du pied de page 4"/>
          <p:cNvSpPr>
            <a:spLocks noGrp="1"/>
          </p:cNvSpPr>
          <p:nvPr>
            <p:ph type="ftr" sz="quarter" idx="11"/>
          </p:nvPr>
        </p:nvSpPr>
        <p:spPr/>
        <p:txBody>
          <a:bodyPr/>
          <a:lstStyle/>
          <a:p>
            <a:r>
              <a:rPr lang="fr-BE" smtClean="0"/>
              <a:t>Formation FSA</a:t>
            </a:r>
            <a:endParaRPr lang="fr-BE"/>
          </a:p>
        </p:txBody>
      </p:sp>
      <p:sp>
        <p:nvSpPr>
          <p:cNvPr id="6" name="Espace réservé du numéro de diapositive 5"/>
          <p:cNvSpPr>
            <a:spLocks noGrp="1"/>
          </p:cNvSpPr>
          <p:nvPr>
            <p:ph type="sldNum" sz="quarter" idx="12"/>
          </p:nvPr>
        </p:nvSpPr>
        <p:spPr/>
        <p:txBody>
          <a:bodyPr/>
          <a:lstStyle/>
          <a:p>
            <a:fld id="{F791E404-80AA-4245-9836-540F4B61716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EDC5DDD-B287-4FD9-9D2D-3508EE6CD58F}" type="datetime1">
              <a:rPr lang="fr-BE" smtClean="0"/>
              <a:pPr/>
              <a:t>08-09-20</a:t>
            </a:fld>
            <a:endParaRPr lang="fr-BE"/>
          </a:p>
        </p:txBody>
      </p:sp>
      <p:sp>
        <p:nvSpPr>
          <p:cNvPr id="5" name="Espace réservé du pied de page 4"/>
          <p:cNvSpPr>
            <a:spLocks noGrp="1"/>
          </p:cNvSpPr>
          <p:nvPr>
            <p:ph type="ftr" sz="quarter" idx="11"/>
          </p:nvPr>
        </p:nvSpPr>
        <p:spPr/>
        <p:txBody>
          <a:bodyPr/>
          <a:lstStyle/>
          <a:p>
            <a:r>
              <a:rPr lang="fr-BE" smtClean="0"/>
              <a:t>Formation FSA</a:t>
            </a:r>
            <a:endParaRPr lang="fr-BE"/>
          </a:p>
        </p:txBody>
      </p:sp>
      <p:sp>
        <p:nvSpPr>
          <p:cNvPr id="6" name="Espace réservé du numéro de diapositive 5"/>
          <p:cNvSpPr>
            <a:spLocks noGrp="1"/>
          </p:cNvSpPr>
          <p:nvPr>
            <p:ph type="sldNum" sz="quarter" idx="12"/>
          </p:nvPr>
        </p:nvSpPr>
        <p:spPr/>
        <p:txBody>
          <a:bodyPr/>
          <a:lstStyle/>
          <a:p>
            <a:fld id="{F791E404-80AA-4245-9836-540F4B61716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7433159-C4CA-4252-BC88-7EF72105854C}" type="datetime1">
              <a:rPr lang="fr-BE" smtClean="0"/>
              <a:pPr/>
              <a:t>08-09-20</a:t>
            </a:fld>
            <a:endParaRPr lang="fr-BE"/>
          </a:p>
        </p:txBody>
      </p:sp>
      <p:sp>
        <p:nvSpPr>
          <p:cNvPr id="5" name="Espace réservé du pied de page 4"/>
          <p:cNvSpPr>
            <a:spLocks noGrp="1"/>
          </p:cNvSpPr>
          <p:nvPr>
            <p:ph type="ftr" sz="quarter" idx="11"/>
          </p:nvPr>
        </p:nvSpPr>
        <p:spPr/>
        <p:txBody>
          <a:bodyPr/>
          <a:lstStyle/>
          <a:p>
            <a:r>
              <a:rPr lang="fr-BE" smtClean="0"/>
              <a:t>Formation FSA</a:t>
            </a:r>
            <a:endParaRPr lang="fr-BE"/>
          </a:p>
        </p:txBody>
      </p:sp>
      <p:sp>
        <p:nvSpPr>
          <p:cNvPr id="6" name="Espace réservé du numéro de diapositive 5"/>
          <p:cNvSpPr>
            <a:spLocks noGrp="1"/>
          </p:cNvSpPr>
          <p:nvPr>
            <p:ph type="sldNum" sz="quarter" idx="12"/>
          </p:nvPr>
        </p:nvSpPr>
        <p:spPr/>
        <p:txBody>
          <a:bodyPr/>
          <a:lstStyle/>
          <a:p>
            <a:fld id="{F791E404-80AA-4245-9836-540F4B61716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50402819-E921-4F1D-A6F9-75242F3CA668}" type="datetime1">
              <a:rPr lang="fr-BE" smtClean="0"/>
              <a:pPr/>
              <a:t>08-09-20</a:t>
            </a:fld>
            <a:endParaRPr lang="fr-BE"/>
          </a:p>
        </p:txBody>
      </p:sp>
      <p:sp>
        <p:nvSpPr>
          <p:cNvPr id="6" name="Espace réservé du pied de page 5"/>
          <p:cNvSpPr>
            <a:spLocks noGrp="1"/>
          </p:cNvSpPr>
          <p:nvPr>
            <p:ph type="ftr" sz="quarter" idx="11"/>
          </p:nvPr>
        </p:nvSpPr>
        <p:spPr/>
        <p:txBody>
          <a:bodyPr/>
          <a:lstStyle/>
          <a:p>
            <a:r>
              <a:rPr lang="fr-BE" smtClean="0"/>
              <a:t>Formation FSA</a:t>
            </a:r>
            <a:endParaRPr lang="fr-BE"/>
          </a:p>
        </p:txBody>
      </p:sp>
      <p:sp>
        <p:nvSpPr>
          <p:cNvPr id="7" name="Espace réservé du numéro de diapositive 6"/>
          <p:cNvSpPr>
            <a:spLocks noGrp="1"/>
          </p:cNvSpPr>
          <p:nvPr>
            <p:ph type="sldNum" sz="quarter" idx="12"/>
          </p:nvPr>
        </p:nvSpPr>
        <p:spPr/>
        <p:txBody>
          <a:bodyPr/>
          <a:lstStyle/>
          <a:p>
            <a:fld id="{F791E404-80AA-4245-9836-540F4B61716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EA261A95-0FD8-4783-9E23-BFA02BEE8796}" type="datetime1">
              <a:rPr lang="fr-BE" smtClean="0"/>
              <a:pPr/>
              <a:t>08-09-20</a:t>
            </a:fld>
            <a:endParaRPr lang="fr-BE"/>
          </a:p>
        </p:txBody>
      </p:sp>
      <p:sp>
        <p:nvSpPr>
          <p:cNvPr id="8" name="Espace réservé du pied de page 7"/>
          <p:cNvSpPr>
            <a:spLocks noGrp="1"/>
          </p:cNvSpPr>
          <p:nvPr>
            <p:ph type="ftr" sz="quarter" idx="11"/>
          </p:nvPr>
        </p:nvSpPr>
        <p:spPr/>
        <p:txBody>
          <a:bodyPr/>
          <a:lstStyle/>
          <a:p>
            <a:r>
              <a:rPr lang="fr-BE" smtClean="0"/>
              <a:t>Formation FSA</a:t>
            </a:r>
            <a:endParaRPr lang="fr-BE"/>
          </a:p>
        </p:txBody>
      </p:sp>
      <p:sp>
        <p:nvSpPr>
          <p:cNvPr id="9" name="Espace réservé du numéro de diapositive 8"/>
          <p:cNvSpPr>
            <a:spLocks noGrp="1"/>
          </p:cNvSpPr>
          <p:nvPr>
            <p:ph type="sldNum" sz="quarter" idx="12"/>
          </p:nvPr>
        </p:nvSpPr>
        <p:spPr/>
        <p:txBody>
          <a:bodyPr/>
          <a:lstStyle/>
          <a:p>
            <a:fld id="{F791E404-80AA-4245-9836-540F4B61716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D5E2FB85-9F40-4DBF-9DA6-4F19B69A3EA4}" type="datetime1">
              <a:rPr lang="fr-BE" smtClean="0"/>
              <a:pPr/>
              <a:t>08-09-20</a:t>
            </a:fld>
            <a:endParaRPr lang="fr-BE"/>
          </a:p>
        </p:txBody>
      </p:sp>
      <p:sp>
        <p:nvSpPr>
          <p:cNvPr id="4" name="Espace réservé du pied de page 3"/>
          <p:cNvSpPr>
            <a:spLocks noGrp="1"/>
          </p:cNvSpPr>
          <p:nvPr>
            <p:ph type="ftr" sz="quarter" idx="11"/>
          </p:nvPr>
        </p:nvSpPr>
        <p:spPr/>
        <p:txBody>
          <a:bodyPr/>
          <a:lstStyle/>
          <a:p>
            <a:r>
              <a:rPr lang="fr-BE" smtClean="0"/>
              <a:t>Formation FSA</a:t>
            </a:r>
            <a:endParaRPr lang="fr-BE"/>
          </a:p>
        </p:txBody>
      </p:sp>
      <p:sp>
        <p:nvSpPr>
          <p:cNvPr id="5" name="Espace réservé du numéro de diapositive 4"/>
          <p:cNvSpPr>
            <a:spLocks noGrp="1"/>
          </p:cNvSpPr>
          <p:nvPr>
            <p:ph type="sldNum" sz="quarter" idx="12"/>
          </p:nvPr>
        </p:nvSpPr>
        <p:spPr/>
        <p:txBody>
          <a:bodyPr/>
          <a:lstStyle/>
          <a:p>
            <a:fld id="{F791E404-80AA-4245-9836-540F4B61716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3932B5-6F80-4C80-A21F-4A7C77464264}" type="datetime1">
              <a:rPr lang="fr-BE" smtClean="0"/>
              <a:pPr/>
              <a:t>08-09-20</a:t>
            </a:fld>
            <a:endParaRPr lang="fr-BE"/>
          </a:p>
        </p:txBody>
      </p:sp>
      <p:sp>
        <p:nvSpPr>
          <p:cNvPr id="3" name="Espace réservé du pied de page 2"/>
          <p:cNvSpPr>
            <a:spLocks noGrp="1"/>
          </p:cNvSpPr>
          <p:nvPr>
            <p:ph type="ftr" sz="quarter" idx="11"/>
          </p:nvPr>
        </p:nvSpPr>
        <p:spPr/>
        <p:txBody>
          <a:bodyPr/>
          <a:lstStyle/>
          <a:p>
            <a:r>
              <a:rPr lang="fr-BE" smtClean="0"/>
              <a:t>Formation FSA</a:t>
            </a:r>
            <a:endParaRPr lang="fr-BE"/>
          </a:p>
        </p:txBody>
      </p:sp>
      <p:sp>
        <p:nvSpPr>
          <p:cNvPr id="4" name="Espace réservé du numéro de diapositive 3"/>
          <p:cNvSpPr>
            <a:spLocks noGrp="1"/>
          </p:cNvSpPr>
          <p:nvPr>
            <p:ph type="sldNum" sz="quarter" idx="12"/>
          </p:nvPr>
        </p:nvSpPr>
        <p:spPr/>
        <p:txBody>
          <a:bodyPr/>
          <a:lstStyle/>
          <a:p>
            <a:fld id="{F791E404-80AA-4245-9836-540F4B61716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201B805-190B-4CF2-BE13-59CC293230A4}" type="datetime1">
              <a:rPr lang="fr-BE" smtClean="0"/>
              <a:pPr/>
              <a:t>08-09-20</a:t>
            </a:fld>
            <a:endParaRPr lang="fr-BE"/>
          </a:p>
        </p:txBody>
      </p:sp>
      <p:sp>
        <p:nvSpPr>
          <p:cNvPr id="6" name="Espace réservé du pied de page 5"/>
          <p:cNvSpPr>
            <a:spLocks noGrp="1"/>
          </p:cNvSpPr>
          <p:nvPr>
            <p:ph type="ftr" sz="quarter" idx="11"/>
          </p:nvPr>
        </p:nvSpPr>
        <p:spPr/>
        <p:txBody>
          <a:bodyPr/>
          <a:lstStyle/>
          <a:p>
            <a:r>
              <a:rPr lang="fr-BE" smtClean="0"/>
              <a:t>Formation FSA</a:t>
            </a:r>
            <a:endParaRPr lang="fr-BE"/>
          </a:p>
        </p:txBody>
      </p:sp>
      <p:sp>
        <p:nvSpPr>
          <p:cNvPr id="7" name="Espace réservé du numéro de diapositive 6"/>
          <p:cNvSpPr>
            <a:spLocks noGrp="1"/>
          </p:cNvSpPr>
          <p:nvPr>
            <p:ph type="sldNum" sz="quarter" idx="12"/>
          </p:nvPr>
        </p:nvSpPr>
        <p:spPr/>
        <p:txBody>
          <a:bodyPr/>
          <a:lstStyle/>
          <a:p>
            <a:fld id="{F791E404-80AA-4245-9836-540F4B61716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DD7B91C-9129-44DB-A238-3C640C6523B8}" type="datetime1">
              <a:rPr lang="fr-BE" smtClean="0"/>
              <a:pPr/>
              <a:t>08-09-20</a:t>
            </a:fld>
            <a:endParaRPr lang="fr-BE"/>
          </a:p>
        </p:txBody>
      </p:sp>
      <p:sp>
        <p:nvSpPr>
          <p:cNvPr id="6" name="Espace réservé du pied de page 5"/>
          <p:cNvSpPr>
            <a:spLocks noGrp="1"/>
          </p:cNvSpPr>
          <p:nvPr>
            <p:ph type="ftr" sz="quarter" idx="11"/>
          </p:nvPr>
        </p:nvSpPr>
        <p:spPr/>
        <p:txBody>
          <a:bodyPr/>
          <a:lstStyle/>
          <a:p>
            <a:r>
              <a:rPr lang="fr-BE" smtClean="0"/>
              <a:t>Formation FSA</a:t>
            </a:r>
            <a:endParaRPr lang="fr-BE"/>
          </a:p>
        </p:txBody>
      </p:sp>
      <p:sp>
        <p:nvSpPr>
          <p:cNvPr id="7" name="Espace réservé du numéro de diapositive 6"/>
          <p:cNvSpPr>
            <a:spLocks noGrp="1"/>
          </p:cNvSpPr>
          <p:nvPr>
            <p:ph type="sldNum" sz="quarter" idx="12"/>
          </p:nvPr>
        </p:nvSpPr>
        <p:spPr/>
        <p:txBody>
          <a:bodyPr/>
          <a:lstStyle/>
          <a:p>
            <a:fld id="{F791E404-80AA-4245-9836-540F4B61716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4F934-0419-458D-8AA6-2C0D18C2C01D}" type="datetime1">
              <a:rPr lang="fr-BE" smtClean="0"/>
              <a:pPr/>
              <a:t>08-09-20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Formation FSA</a:t>
            </a: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1E404-80AA-4245-9836-540F4B617167}" type="slidenum">
              <a:rPr lang="fr-BE" smtClean="0"/>
              <a:pPr/>
              <a:t>‹N°›</a:t>
            </a:fld>
            <a:endParaRPr lang="fr-BE"/>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9227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hyperlink" Target="mailto:supht@ulg.ac.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23528" y="3140968"/>
            <a:ext cx="856895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3200" b="1" u="sng" dirty="0" smtClean="0">
                <a:latin typeface="+mj-lt"/>
                <a:ea typeface="+mj-ea"/>
                <a:cs typeface="+mj-cs"/>
              </a:rPr>
              <a:t>1</a:t>
            </a:r>
            <a:r>
              <a:rPr lang="fr-FR" sz="3200" b="1" u="sng" baseline="30000" dirty="0" smtClean="0">
                <a:latin typeface="+mj-lt"/>
                <a:ea typeface="+mj-ea"/>
                <a:cs typeface="+mj-cs"/>
              </a:rPr>
              <a:t>er</a:t>
            </a:r>
            <a:r>
              <a:rPr lang="fr-FR" sz="3200" b="1" u="sng" dirty="0" smtClean="0">
                <a:latin typeface="+mj-lt"/>
                <a:ea typeface="+mj-ea"/>
                <a:cs typeface="+mj-cs"/>
              </a:rPr>
              <a:t> Bac des Facultés des Sciences, Sciences Appliquées, Médecine et Médecine Vétérinaire</a:t>
            </a:r>
            <a:endParaRPr kumimoji="0" lang="fr-FR" sz="3200" b="1" i="0" u="sng" strike="noStrike" kern="1200" cap="none" spc="0" normalizeH="0" baseline="0" noProof="0" dirty="0" smtClean="0">
              <a:ln>
                <a:noFill/>
              </a:ln>
              <a:solidFill>
                <a:schemeClr val="tx1"/>
              </a:solidFill>
              <a:effectLst/>
              <a:uLnTx/>
              <a:uFillTx/>
              <a:latin typeface="+mj-lt"/>
              <a:ea typeface="+mj-ea"/>
              <a:cs typeface="+mj-cs"/>
            </a:endParaRPr>
          </a:p>
        </p:txBody>
      </p:sp>
      <p:sp>
        <p:nvSpPr>
          <p:cNvPr id="13" name="Espace réservé de la date 12"/>
          <p:cNvSpPr>
            <a:spLocks noGrp="1"/>
          </p:cNvSpPr>
          <p:nvPr>
            <p:ph type="dt" sz="half" idx="10"/>
          </p:nvPr>
        </p:nvSpPr>
        <p:spPr/>
        <p:txBody>
          <a:bodyPr/>
          <a:lstStyle/>
          <a:p>
            <a:fld id="{6C4A2E45-E055-4CFE-B77E-FEDFBB0EEF71}" type="datetime1">
              <a:rPr lang="fr-BE" smtClean="0"/>
              <a:pPr/>
              <a:t>08-09-20</a:t>
            </a:fld>
            <a:endParaRPr lang="fr-BE" dirty="0"/>
          </a:p>
        </p:txBody>
      </p:sp>
      <p:sp>
        <p:nvSpPr>
          <p:cNvPr id="14" name="Espace réservé du numéro de diapositive 13"/>
          <p:cNvSpPr>
            <a:spLocks noGrp="1"/>
          </p:cNvSpPr>
          <p:nvPr>
            <p:ph type="sldNum" sz="quarter" idx="12"/>
          </p:nvPr>
        </p:nvSpPr>
        <p:spPr/>
        <p:txBody>
          <a:bodyPr/>
          <a:lstStyle/>
          <a:p>
            <a:fld id="{F791E404-80AA-4245-9836-540F4B617167}" type="slidenum">
              <a:rPr lang="fr-BE" smtClean="0"/>
              <a:pPr/>
              <a:t>1</a:t>
            </a:fld>
            <a:endParaRPr lang="fr-BE" dirty="0"/>
          </a:p>
        </p:txBody>
      </p:sp>
    </p:spTree>
    <p:extLst>
      <p:ext uri="{BB962C8B-B14F-4D97-AF65-F5344CB8AC3E}">
        <p14:creationId xmlns:p14="http://schemas.microsoft.com/office/powerpoint/2010/main" val="4280801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63688" y="828960"/>
            <a:ext cx="5908392"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200" b="1" i="0" u="sng" strike="noStrike" kern="1200" cap="none" spc="0" normalizeH="0" baseline="0" noProof="0" dirty="0" smtClean="0">
                <a:ln>
                  <a:noFill/>
                </a:ln>
                <a:solidFill>
                  <a:schemeClr val="tx1"/>
                </a:solidFill>
                <a:effectLst/>
                <a:uLnTx/>
                <a:uFillTx/>
                <a:latin typeface="+mj-lt"/>
                <a:ea typeface="+mj-ea"/>
                <a:cs typeface="+mj-cs"/>
              </a:rPr>
              <a:t>Fourniture</a:t>
            </a:r>
            <a:r>
              <a:rPr kumimoji="0" lang="fr-FR" sz="3200" b="1" i="0" u="sng" strike="noStrike" kern="1200" cap="none" spc="0" normalizeH="0" noProof="0" dirty="0" smtClean="0">
                <a:ln>
                  <a:noFill/>
                </a:ln>
                <a:solidFill>
                  <a:schemeClr val="tx1"/>
                </a:solidFill>
                <a:effectLst/>
                <a:uLnTx/>
                <a:uFillTx/>
                <a:latin typeface="+mj-lt"/>
                <a:ea typeface="+mj-ea"/>
                <a:cs typeface="+mj-cs"/>
              </a:rPr>
              <a:t> gratuite par le SUPHT :</a:t>
            </a:r>
            <a:endParaRPr kumimoji="0" lang="fr-FR" sz="3200" b="1" i="0" u="sng"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251520" y="2776602"/>
            <a:ext cx="2880320" cy="2561321"/>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Tx/>
              <a:buSzTx/>
              <a:tabLst/>
              <a:defRPr/>
            </a:pPr>
            <a:r>
              <a:rPr kumimoji="0" lang="fr-FR" sz="2000" b="1" i="0" u="none" strike="noStrike" kern="1200" cap="none" spc="0" normalizeH="0" baseline="0" noProof="0" dirty="0" smtClean="0">
                <a:ln>
                  <a:noFill/>
                </a:ln>
                <a:effectLst/>
                <a:uLnTx/>
                <a:uFillTx/>
                <a:ea typeface="+mn-ea"/>
                <a:cs typeface="+mn-cs"/>
              </a:rPr>
              <a:t>D’équipements de protection individuelle</a:t>
            </a:r>
            <a:r>
              <a:rPr kumimoji="0" lang="fr-FR" sz="2400" b="0" i="0" u="none" strike="noStrike" kern="1200" cap="none" spc="0" normalizeH="0" baseline="0" noProof="0" dirty="0" smtClean="0">
                <a:ln>
                  <a:noFill/>
                </a:ln>
                <a:effectLst/>
                <a:uLnTx/>
                <a:uFillTx/>
                <a:latin typeface="Arial" charset="0"/>
                <a:ea typeface="+mn-ea"/>
                <a:cs typeface="+mn-cs"/>
                <a:sym typeface="Wingdings" pitchFamily="2" charset="2"/>
              </a:rPr>
              <a:t/>
            </a:r>
            <a:br>
              <a:rPr kumimoji="0" lang="fr-FR" sz="2400" b="0" i="0" u="none" strike="noStrike" kern="1200" cap="none" spc="0" normalizeH="0" baseline="0" noProof="0" dirty="0" smtClean="0">
                <a:ln>
                  <a:noFill/>
                </a:ln>
                <a:effectLst/>
                <a:uLnTx/>
                <a:uFillTx/>
                <a:latin typeface="Arial" charset="0"/>
                <a:ea typeface="+mn-ea"/>
                <a:cs typeface="+mn-cs"/>
                <a:sym typeface="Wingdings" pitchFamily="2" charset="2"/>
              </a:rPr>
            </a:br>
            <a:endParaRPr kumimoji="0" lang="fr-FR" sz="2400" b="1" i="0" u="none" strike="noStrike" kern="1200" cap="none" spc="0" normalizeH="0" baseline="0" noProof="0" dirty="0" smtClean="0">
              <a:ln>
                <a:noFill/>
              </a:ln>
              <a:effectLst/>
              <a:uLnTx/>
              <a:uFillTx/>
              <a:latin typeface="Arial" charset="0"/>
              <a:ea typeface="+mn-ea"/>
              <a:cs typeface="+mn-cs"/>
            </a:endParaRPr>
          </a:p>
        </p:txBody>
      </p:sp>
      <p:sp>
        <p:nvSpPr>
          <p:cNvPr id="13" name="Espace réservé de la date 12"/>
          <p:cNvSpPr>
            <a:spLocks noGrp="1"/>
          </p:cNvSpPr>
          <p:nvPr>
            <p:ph type="dt" sz="half" idx="10"/>
          </p:nvPr>
        </p:nvSpPr>
        <p:spPr/>
        <p:txBody>
          <a:bodyPr/>
          <a:lstStyle/>
          <a:p>
            <a:fld id="{6C4A2E45-E055-4CFE-B77E-FEDFBB0EEF71}" type="datetime1">
              <a:rPr lang="fr-BE" smtClean="0"/>
              <a:pPr/>
              <a:t>08-09-20</a:t>
            </a:fld>
            <a:endParaRPr lang="fr-BE" dirty="0"/>
          </a:p>
        </p:txBody>
      </p:sp>
      <p:sp>
        <p:nvSpPr>
          <p:cNvPr id="14" name="Espace réservé du numéro de diapositive 13"/>
          <p:cNvSpPr>
            <a:spLocks noGrp="1"/>
          </p:cNvSpPr>
          <p:nvPr>
            <p:ph type="sldNum" sz="quarter" idx="12"/>
          </p:nvPr>
        </p:nvSpPr>
        <p:spPr/>
        <p:txBody>
          <a:bodyPr/>
          <a:lstStyle/>
          <a:p>
            <a:fld id="{F791E404-80AA-4245-9836-540F4B617167}" type="slidenum">
              <a:rPr lang="fr-BE" smtClean="0"/>
              <a:pPr/>
              <a:t>2</a:t>
            </a:fld>
            <a:endParaRPr lang="fr-BE"/>
          </a:p>
        </p:txBody>
      </p:sp>
      <p:cxnSp>
        <p:nvCxnSpPr>
          <p:cNvPr id="3" name="Connecteur droit avec flèche 2"/>
          <p:cNvCxnSpPr>
            <a:endCxn id="5" idx="0"/>
          </p:cNvCxnSpPr>
          <p:nvPr/>
        </p:nvCxnSpPr>
        <p:spPr>
          <a:xfrm flipH="1">
            <a:off x="1691680" y="1849505"/>
            <a:ext cx="1616480" cy="92709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p:cNvCxnSpPr/>
          <p:nvPr/>
        </p:nvCxnSpPr>
        <p:spPr>
          <a:xfrm>
            <a:off x="6012160" y="1904599"/>
            <a:ext cx="2224777" cy="89097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2" name="Picture 2" descr="C:\Users\u204715\Documents\SUPHT\Bac J-1\2012\lunettes-a-branches-uvex-hi-res-super-otg-ideales-comme-surlunettes.jpg"/>
          <p:cNvPicPr>
            <a:picLocks noChangeAspect="1" noChangeArrowheads="1"/>
          </p:cNvPicPr>
          <p:nvPr/>
        </p:nvPicPr>
        <p:blipFill>
          <a:blip r:embed="rId3" cstate="print"/>
          <a:srcRect/>
          <a:stretch>
            <a:fillRect/>
          </a:stretch>
        </p:blipFill>
        <p:spPr bwMode="auto">
          <a:xfrm>
            <a:off x="1919224" y="4676749"/>
            <a:ext cx="1656184" cy="1078607"/>
          </a:xfrm>
          <a:prstGeom prst="rect">
            <a:avLst/>
          </a:prstGeom>
          <a:noFill/>
        </p:spPr>
      </p:pic>
      <p:sp>
        <p:nvSpPr>
          <p:cNvPr id="15" name="Rectangle 3"/>
          <p:cNvSpPr txBox="1">
            <a:spLocks noChangeArrowheads="1"/>
          </p:cNvSpPr>
          <p:nvPr/>
        </p:nvSpPr>
        <p:spPr>
          <a:xfrm>
            <a:off x="1518008" y="4156428"/>
            <a:ext cx="2458616" cy="528859"/>
          </a:xfrm>
          <a:prstGeom prst="rect">
            <a:avLst/>
          </a:prstGeom>
        </p:spPr>
        <p:txBody>
          <a:bodyPr vert="horz" lIns="91440" tIns="45720" rIns="91440" bIns="45720" rtlCol="0">
            <a:normAutofit fontScale="70000" lnSpcReduction="20000"/>
          </a:bodyPr>
          <a:lstStyle/>
          <a:p>
            <a:pPr marL="457200" marR="0" lvl="0" indent="-457200" defTabSz="914400" rtl="0" eaLnBrk="1" fontAlgn="auto" latinLnBrk="0" hangingPunct="1">
              <a:lnSpc>
                <a:spcPct val="100000"/>
              </a:lnSpc>
              <a:spcBef>
                <a:spcPct val="20000"/>
              </a:spcBef>
              <a:spcAft>
                <a:spcPts val="0"/>
              </a:spcAft>
              <a:buClrTx/>
              <a:buSzTx/>
              <a:tabLst/>
              <a:defRPr/>
            </a:pPr>
            <a:r>
              <a:rPr kumimoji="0" lang="fr-FR" sz="2600" b="1" i="0" u="none" strike="noStrike" kern="1200" cap="none" spc="0" normalizeH="0" baseline="0" noProof="0" dirty="0" smtClean="0">
                <a:ln>
                  <a:noFill/>
                </a:ln>
                <a:effectLst/>
                <a:uLnTx/>
                <a:uFillTx/>
                <a:ea typeface="+mn-ea"/>
                <a:cs typeface="+mn-cs"/>
              </a:rPr>
              <a:t>Lunettes de sécurité</a:t>
            </a:r>
            <a:r>
              <a:rPr kumimoji="0" lang="fr-FR" sz="2000" b="0" i="0" u="none" strike="noStrike" kern="1200" cap="none" spc="0" normalizeH="0" baseline="0" noProof="0" dirty="0" smtClean="0">
                <a:ln>
                  <a:noFill/>
                </a:ln>
                <a:effectLst/>
                <a:uLnTx/>
                <a:uFillTx/>
                <a:latin typeface="Arial" charset="0"/>
                <a:ea typeface="+mn-ea"/>
                <a:cs typeface="+mn-cs"/>
                <a:sym typeface="Wingdings" pitchFamily="2" charset="2"/>
              </a:rPr>
              <a:t/>
            </a:r>
            <a:br>
              <a:rPr kumimoji="0" lang="fr-FR" sz="2000" b="0" i="0" u="none" strike="noStrike" kern="1200" cap="none" spc="0" normalizeH="0" baseline="0" noProof="0" dirty="0" smtClean="0">
                <a:ln>
                  <a:noFill/>
                </a:ln>
                <a:effectLst/>
                <a:uLnTx/>
                <a:uFillTx/>
                <a:latin typeface="Arial" charset="0"/>
                <a:ea typeface="+mn-ea"/>
                <a:cs typeface="+mn-cs"/>
                <a:sym typeface="Wingdings" pitchFamily="2" charset="2"/>
              </a:rPr>
            </a:br>
            <a:endParaRPr kumimoji="0" lang="fr-FR" sz="2000" b="1" i="0" u="none" strike="noStrike" kern="1200" cap="none" spc="0" normalizeH="0" baseline="0" noProof="0" dirty="0" smtClean="0">
              <a:ln>
                <a:noFill/>
              </a:ln>
              <a:effectLst/>
              <a:uLnTx/>
              <a:uFillTx/>
              <a:latin typeface="Arial" charset="0"/>
              <a:ea typeface="+mn-ea"/>
              <a:cs typeface="+mn-cs"/>
            </a:endParaRPr>
          </a:p>
        </p:txBody>
      </p:sp>
      <p:sp>
        <p:nvSpPr>
          <p:cNvPr id="16" name="Rectangle 3"/>
          <p:cNvSpPr txBox="1">
            <a:spLocks noChangeArrowheads="1"/>
          </p:cNvSpPr>
          <p:nvPr/>
        </p:nvSpPr>
        <p:spPr>
          <a:xfrm>
            <a:off x="61236" y="4112357"/>
            <a:ext cx="2987824" cy="528859"/>
          </a:xfrm>
          <a:prstGeom prst="rect">
            <a:avLst/>
          </a:prstGeom>
        </p:spPr>
        <p:txBody>
          <a:bodyPr vert="horz" lIns="91440" tIns="45720" rIns="91440" bIns="45720" rtlCol="0">
            <a:normAutofit/>
          </a:bodyPr>
          <a:lstStyle/>
          <a:p>
            <a:pPr marL="457200" marR="0" lvl="0" indent="-457200" defTabSz="914400" rtl="0" eaLnBrk="1" fontAlgn="auto" latinLnBrk="0" hangingPunct="1">
              <a:lnSpc>
                <a:spcPct val="100000"/>
              </a:lnSpc>
              <a:spcBef>
                <a:spcPct val="20000"/>
              </a:spcBef>
              <a:spcAft>
                <a:spcPts val="0"/>
              </a:spcAft>
              <a:buClrTx/>
              <a:buSzTx/>
              <a:tabLst/>
              <a:defRPr/>
            </a:pPr>
            <a:r>
              <a:rPr lang="fr-FR" b="1" dirty="0"/>
              <a:t>T</a:t>
            </a:r>
            <a:r>
              <a:rPr kumimoji="0" lang="fr-FR" b="1" i="0" u="none" strike="noStrike" kern="1200" cap="none" spc="0" normalizeH="0" baseline="0" noProof="0" dirty="0" smtClean="0">
                <a:ln>
                  <a:noFill/>
                </a:ln>
                <a:effectLst/>
                <a:uLnTx/>
                <a:uFillTx/>
              </a:rPr>
              <a:t>abliers</a:t>
            </a:r>
            <a:endParaRPr kumimoji="0" lang="fr-FR" b="1" i="0" u="none" strike="noStrike" kern="1200" cap="none" spc="0" normalizeH="0" baseline="0" noProof="0" dirty="0" smtClean="0">
              <a:ln>
                <a:noFill/>
              </a:ln>
              <a:effectLst/>
              <a:uLnTx/>
              <a:uFillTx/>
              <a:latin typeface="Arial" charset="0"/>
            </a:endParaRPr>
          </a:p>
        </p:txBody>
      </p:sp>
      <p:pic>
        <p:nvPicPr>
          <p:cNvPr id="17" name="Picture 9" descr="blouse labo"/>
          <p:cNvPicPr>
            <a:picLocks noChangeAspect="1" noChangeArrowheads="1"/>
          </p:cNvPicPr>
          <p:nvPr/>
        </p:nvPicPr>
        <p:blipFill>
          <a:blip r:embed="rId4" cstate="print"/>
          <a:srcRect/>
          <a:stretch>
            <a:fillRect/>
          </a:stretch>
        </p:blipFill>
        <p:spPr bwMode="auto">
          <a:xfrm>
            <a:off x="85369" y="4538402"/>
            <a:ext cx="1308573" cy="1744764"/>
          </a:xfrm>
          <a:prstGeom prst="rect">
            <a:avLst/>
          </a:prstGeom>
          <a:noFill/>
          <a:ln w="9525">
            <a:noFill/>
            <a:miter lim="800000"/>
            <a:headEnd/>
            <a:tailEnd/>
          </a:ln>
        </p:spPr>
      </p:pic>
      <p:sp>
        <p:nvSpPr>
          <p:cNvPr id="22" name="Rectangle 3"/>
          <p:cNvSpPr txBox="1">
            <a:spLocks noChangeArrowheads="1"/>
          </p:cNvSpPr>
          <p:nvPr/>
        </p:nvSpPr>
        <p:spPr>
          <a:xfrm>
            <a:off x="3766492" y="2776602"/>
            <a:ext cx="2367608" cy="528859"/>
          </a:xfrm>
          <a:prstGeom prst="rect">
            <a:avLst/>
          </a:prstGeom>
        </p:spPr>
        <p:txBody>
          <a:bodyPr vert="horz" lIns="91440" tIns="45720" rIns="91440" bIns="45720" rtlCol="0">
            <a:normAutofit/>
          </a:bodyPr>
          <a:lstStyle/>
          <a:p>
            <a:pPr marL="457200" marR="0" lvl="0" indent="-457200" defTabSz="914400" rtl="0" eaLnBrk="1" fontAlgn="auto" latinLnBrk="0" hangingPunct="1">
              <a:lnSpc>
                <a:spcPct val="100000"/>
              </a:lnSpc>
              <a:spcBef>
                <a:spcPct val="20000"/>
              </a:spcBef>
              <a:spcAft>
                <a:spcPts val="0"/>
              </a:spcAft>
              <a:buClrTx/>
              <a:buSzTx/>
              <a:tabLst/>
              <a:defRPr/>
            </a:pPr>
            <a:r>
              <a:rPr lang="fr-FR" sz="2000" b="1" dirty="0" smtClean="0"/>
              <a:t>D’un livret sécurité</a:t>
            </a:r>
            <a:endParaRPr kumimoji="0" lang="fr-FR" sz="2000" b="1" i="0" u="none" strike="noStrike" kern="1200" cap="none" spc="0" normalizeH="0" baseline="0" noProof="0" dirty="0" smtClean="0">
              <a:ln>
                <a:noFill/>
              </a:ln>
              <a:effectLst/>
              <a:uLnTx/>
              <a:uFillTx/>
              <a:latin typeface="Arial" charset="0"/>
              <a:ea typeface="+mn-ea"/>
              <a:cs typeface="+mn-cs"/>
            </a:endParaRPr>
          </a:p>
        </p:txBody>
      </p:sp>
      <p:pic>
        <p:nvPicPr>
          <p:cNvPr id="23" name="Imag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3658" y="3156310"/>
            <a:ext cx="1044683" cy="1484906"/>
          </a:xfrm>
          <a:prstGeom prst="rect">
            <a:avLst/>
          </a:prstGeom>
        </p:spPr>
      </p:pic>
      <p:cxnSp>
        <p:nvCxnSpPr>
          <p:cNvPr id="33" name="Connecteur droit avec flèche 32"/>
          <p:cNvCxnSpPr/>
          <p:nvPr/>
        </p:nvCxnSpPr>
        <p:spPr>
          <a:xfrm>
            <a:off x="4860032" y="1920365"/>
            <a:ext cx="0" cy="8568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p:cNvCxnSpPr/>
          <p:nvPr/>
        </p:nvCxnSpPr>
        <p:spPr>
          <a:xfrm flipH="1">
            <a:off x="739655" y="3429000"/>
            <a:ext cx="1024033" cy="6833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Connecteur droit avec flèche 37"/>
          <p:cNvCxnSpPr/>
          <p:nvPr/>
        </p:nvCxnSpPr>
        <p:spPr>
          <a:xfrm>
            <a:off x="1763688" y="3429000"/>
            <a:ext cx="827112" cy="68335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40" name="Image 39"/>
          <p:cNvPicPr>
            <a:picLocks noChangeAspect="1"/>
          </p:cNvPicPr>
          <p:nvPr/>
        </p:nvPicPr>
        <p:blipFill>
          <a:blip r:embed="rId6"/>
          <a:stretch>
            <a:fillRect/>
          </a:stretch>
        </p:blipFill>
        <p:spPr>
          <a:xfrm>
            <a:off x="6012160" y="4363190"/>
            <a:ext cx="2971800" cy="1685925"/>
          </a:xfrm>
          <a:prstGeom prst="rect">
            <a:avLst/>
          </a:prstGeom>
        </p:spPr>
      </p:pic>
      <p:pic>
        <p:nvPicPr>
          <p:cNvPr id="2" name="Imag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2080" y="5410784"/>
            <a:ext cx="1372369" cy="633662"/>
          </a:xfrm>
          <a:prstGeom prst="rect">
            <a:avLst/>
          </a:prstGeom>
        </p:spPr>
      </p:pic>
      <p:sp>
        <p:nvSpPr>
          <p:cNvPr id="41" name="Rectangle 3"/>
          <p:cNvSpPr txBox="1">
            <a:spLocks noChangeArrowheads="1"/>
          </p:cNvSpPr>
          <p:nvPr/>
        </p:nvSpPr>
        <p:spPr>
          <a:xfrm>
            <a:off x="6628151" y="2795570"/>
            <a:ext cx="2515849" cy="528859"/>
          </a:xfrm>
          <a:prstGeom prst="rect">
            <a:avLst/>
          </a:prstGeom>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Tx/>
              <a:buSzTx/>
              <a:tabLst/>
              <a:defRPr/>
            </a:pPr>
            <a:r>
              <a:rPr lang="fr-FR" sz="2000" b="1" noProof="0" dirty="0" smtClean="0"/>
              <a:t>D’un masque « </a:t>
            </a:r>
            <a:r>
              <a:rPr lang="fr-FR" sz="2000" b="1" noProof="0" dirty="0" err="1" smtClean="0"/>
              <a:t>community</a:t>
            </a:r>
            <a:r>
              <a:rPr lang="fr-FR" sz="2000" b="1" noProof="0" dirty="0" smtClean="0"/>
              <a:t> »</a:t>
            </a:r>
          </a:p>
          <a:p>
            <a:pPr marR="0" lvl="0" algn="ctr" defTabSz="914400" rtl="0" eaLnBrk="1" fontAlgn="auto" latinLnBrk="0" hangingPunct="1">
              <a:lnSpc>
                <a:spcPct val="100000"/>
              </a:lnSpc>
              <a:spcBef>
                <a:spcPct val="20000"/>
              </a:spcBef>
              <a:spcAft>
                <a:spcPts val="0"/>
              </a:spcAft>
              <a:buClrTx/>
              <a:buSzTx/>
              <a:tabLst/>
              <a:defRPr/>
            </a:pPr>
            <a:r>
              <a:rPr lang="fr-FR" sz="2000" b="1" dirty="0" smtClean="0"/>
              <a:t>réutilisable</a:t>
            </a:r>
            <a:endParaRPr lang="fr-FR" sz="2000" b="1" noProof="0" dirty="0" smtClean="0"/>
          </a:p>
          <a:p>
            <a:pPr marR="0" lvl="0" algn="ctr" defTabSz="914400" rtl="0" eaLnBrk="1" fontAlgn="auto" latinLnBrk="0" hangingPunct="1">
              <a:lnSpc>
                <a:spcPct val="100000"/>
              </a:lnSpc>
              <a:spcBef>
                <a:spcPct val="20000"/>
              </a:spcBef>
              <a:spcAft>
                <a:spcPts val="0"/>
              </a:spcAft>
              <a:buClrTx/>
              <a:buSzTx/>
              <a:tabLst/>
              <a:defRPr/>
            </a:pPr>
            <a:r>
              <a:rPr kumimoji="0" lang="fr-FR" sz="2000" b="1" i="0" u="none" strike="noStrike" kern="1200" cap="none" spc="0" normalizeH="0" baseline="0" dirty="0" smtClean="0">
                <a:ln>
                  <a:noFill/>
                </a:ln>
                <a:effectLst/>
                <a:uLnTx/>
                <a:uFillTx/>
              </a:rPr>
              <a:t>(100% coton)</a:t>
            </a:r>
            <a:endParaRPr kumimoji="0" lang="fr-FR" sz="2000" b="1" i="0" u="none" strike="noStrike" kern="1200" cap="none" spc="0" normalizeH="0" baseline="0" noProof="0" dirty="0" smtClean="0">
              <a:ln>
                <a:noFill/>
              </a:ln>
              <a:effectLst/>
              <a:uLnTx/>
              <a:uFillTx/>
            </a:endParaRPr>
          </a:p>
        </p:txBody>
      </p:sp>
    </p:spTree>
    <p:extLst>
      <p:ext uri="{BB962C8B-B14F-4D97-AF65-F5344CB8AC3E}">
        <p14:creationId xmlns:p14="http://schemas.microsoft.com/office/powerpoint/2010/main" val="48282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23528" y="836712"/>
            <a:ext cx="8568952"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fr-FR" sz="3200" b="1" i="0" u="sng" strike="noStrike" kern="1200" cap="none" spc="0" normalizeH="0" baseline="0" noProof="0" dirty="0" smtClean="0">
              <a:ln>
                <a:noFill/>
              </a:ln>
              <a:solidFill>
                <a:schemeClr val="tx1"/>
              </a:solidFill>
              <a:effectLst/>
              <a:uLnTx/>
              <a:uFillTx/>
              <a:latin typeface="+mj-lt"/>
              <a:ea typeface="+mj-ea"/>
              <a:cs typeface="+mj-cs"/>
            </a:endParaRPr>
          </a:p>
        </p:txBody>
      </p:sp>
      <p:sp>
        <p:nvSpPr>
          <p:cNvPr id="13" name="Espace réservé de la date 12"/>
          <p:cNvSpPr>
            <a:spLocks noGrp="1"/>
          </p:cNvSpPr>
          <p:nvPr>
            <p:ph type="dt" sz="half" idx="10"/>
          </p:nvPr>
        </p:nvSpPr>
        <p:spPr/>
        <p:txBody>
          <a:bodyPr/>
          <a:lstStyle/>
          <a:p>
            <a:fld id="{6C4A2E45-E055-4CFE-B77E-FEDFBB0EEF71}" type="datetime1">
              <a:rPr lang="fr-BE" smtClean="0"/>
              <a:pPr/>
              <a:t>08-09-20</a:t>
            </a:fld>
            <a:endParaRPr lang="fr-BE" dirty="0"/>
          </a:p>
        </p:txBody>
      </p:sp>
      <p:sp>
        <p:nvSpPr>
          <p:cNvPr id="14" name="Espace réservé du numéro de diapositive 13"/>
          <p:cNvSpPr>
            <a:spLocks noGrp="1"/>
          </p:cNvSpPr>
          <p:nvPr>
            <p:ph type="sldNum" sz="quarter" idx="12"/>
          </p:nvPr>
        </p:nvSpPr>
        <p:spPr/>
        <p:txBody>
          <a:bodyPr/>
          <a:lstStyle/>
          <a:p>
            <a:fld id="{F791E404-80AA-4245-9836-540F4B617167}" type="slidenum">
              <a:rPr lang="fr-BE" smtClean="0"/>
              <a:pPr/>
              <a:t>3</a:t>
            </a:fld>
            <a:endParaRPr lang="fr-BE"/>
          </a:p>
        </p:txBody>
      </p:sp>
      <p:sp>
        <p:nvSpPr>
          <p:cNvPr id="18" name="Rectangle 3"/>
          <p:cNvSpPr txBox="1">
            <a:spLocks noChangeArrowheads="1"/>
          </p:cNvSpPr>
          <p:nvPr/>
        </p:nvSpPr>
        <p:spPr>
          <a:xfrm>
            <a:off x="212292" y="971595"/>
            <a:ext cx="8418883" cy="528859"/>
          </a:xfrm>
          <a:prstGeom prst="rect">
            <a:avLst/>
          </a:prstGeom>
        </p:spPr>
        <p:txBody>
          <a:bodyPr vert="horz" lIns="91440" tIns="45720" rIns="91440" bIns="45720" rtlCol="0">
            <a:noAutofit/>
          </a:bodyPr>
          <a:lstStyle/>
          <a:p>
            <a:pPr marL="457200" marR="0" lvl="0" indent="-457200" defTabSz="914400" rtl="0" eaLnBrk="1" fontAlgn="auto" latinLnBrk="0" hangingPunct="1">
              <a:lnSpc>
                <a:spcPct val="100000"/>
              </a:lnSpc>
              <a:spcBef>
                <a:spcPct val="20000"/>
              </a:spcBef>
              <a:spcAft>
                <a:spcPts val="0"/>
              </a:spcAft>
              <a:buClrTx/>
              <a:buSzTx/>
              <a:tabLst/>
              <a:defRPr/>
            </a:pPr>
            <a:r>
              <a:rPr kumimoji="0" lang="fr-FR" sz="3200" b="1" i="0" u="none" strike="noStrike" kern="1200" cap="none" spc="0" normalizeH="0" baseline="0" noProof="0" dirty="0" smtClean="0">
                <a:ln>
                  <a:noFill/>
                </a:ln>
                <a:solidFill>
                  <a:srgbClr val="C00000"/>
                </a:solidFill>
                <a:effectLst/>
                <a:uLnTx/>
                <a:uFillTx/>
                <a:ea typeface="+mn-ea"/>
                <a:cs typeface="+mn-cs"/>
              </a:rPr>
              <a:t>Où? </a:t>
            </a:r>
          </a:p>
        </p:txBody>
      </p:sp>
      <p:sp>
        <p:nvSpPr>
          <p:cNvPr id="8" name="Rectangle 7"/>
          <p:cNvSpPr/>
          <p:nvPr/>
        </p:nvSpPr>
        <p:spPr>
          <a:xfrm>
            <a:off x="212292" y="6191504"/>
            <a:ext cx="9036496" cy="701731"/>
          </a:xfrm>
          <a:prstGeom prst="rect">
            <a:avLst/>
          </a:prstGeom>
        </p:spPr>
        <p:txBody>
          <a:bodyPr wrap="square">
            <a:spAutoFit/>
          </a:bodyPr>
          <a:lstStyle/>
          <a:p>
            <a:pPr marL="457200" lvl="0" indent="-457200">
              <a:spcBef>
                <a:spcPct val="20000"/>
              </a:spcBef>
              <a:defRPr/>
            </a:pPr>
            <a:r>
              <a:rPr lang="fr-FR" b="1" dirty="0" smtClean="0">
                <a:sym typeface="Wingdings" pitchFamily="2" charset="2"/>
              </a:rPr>
              <a:t>Permanences les mardis et jeudis de 9h à 12h (13h en octobre)</a:t>
            </a:r>
          </a:p>
          <a:p>
            <a:pPr marL="457200" lvl="0" indent="-457200">
              <a:spcBef>
                <a:spcPct val="20000"/>
              </a:spcBef>
              <a:defRPr/>
            </a:pPr>
            <a:r>
              <a:rPr lang="fr-FR" b="1" dirty="0" smtClean="0">
                <a:sym typeface="Wingdings" pitchFamily="2" charset="2"/>
              </a:rPr>
              <a:t>!!! Uniquement pour les inscrits après le 23 septembre!!!!</a:t>
            </a:r>
          </a:p>
        </p:txBody>
      </p:sp>
      <p:sp>
        <p:nvSpPr>
          <p:cNvPr id="2" name="Rectangle 1"/>
          <p:cNvSpPr/>
          <p:nvPr/>
        </p:nvSpPr>
        <p:spPr>
          <a:xfrm>
            <a:off x="238413" y="1444761"/>
            <a:ext cx="3685515" cy="1200329"/>
          </a:xfrm>
          <a:prstGeom prst="rect">
            <a:avLst/>
          </a:prstGeom>
        </p:spPr>
        <p:txBody>
          <a:bodyPr wrap="square">
            <a:spAutoFit/>
          </a:bodyPr>
          <a:lstStyle/>
          <a:p>
            <a:r>
              <a:rPr lang="fr-FR" b="1" dirty="0"/>
              <a:t>Au </a:t>
            </a:r>
            <a:r>
              <a:rPr lang="fr-FR" b="1" dirty="0" smtClean="0"/>
              <a:t>magasin du SUPHT</a:t>
            </a:r>
            <a:r>
              <a:rPr lang="fr-FR" b="1" dirty="0"/>
              <a:t>, </a:t>
            </a:r>
            <a:r>
              <a:rPr lang="fr-FR" b="1" dirty="0" smtClean="0"/>
              <a:t>Campus du Sart-</a:t>
            </a:r>
            <a:r>
              <a:rPr lang="fr-FR" b="1" dirty="0" err="1" smtClean="0"/>
              <a:t>Tilman</a:t>
            </a:r>
            <a:r>
              <a:rPr lang="fr-FR" b="1" dirty="0" smtClean="0"/>
              <a:t>, bâtiment B12a</a:t>
            </a:r>
            <a:endParaRPr lang="fr-BE" dirty="0" smtClean="0">
              <a:latin typeface="Calibri" panose="020F0502020204030204" pitchFamily="34" charset="0"/>
              <a:ea typeface="Times New Roman" panose="02020603050405020304" pitchFamily="18" charset="0"/>
              <a:cs typeface="Times New Roman" panose="02020603050405020304" pitchFamily="18" charset="0"/>
            </a:endParaRPr>
          </a:p>
          <a:p>
            <a:r>
              <a:rPr lang="fr-BE" dirty="0" smtClean="0">
                <a:latin typeface="Calibri" panose="020F0502020204030204" pitchFamily="34" charset="0"/>
                <a:ea typeface="Times New Roman" panose="02020603050405020304" pitchFamily="18" charset="0"/>
                <a:cs typeface="Times New Roman" panose="02020603050405020304" pitchFamily="18" charset="0"/>
              </a:rPr>
              <a:t>Quartier Village 4 - Clos Mercator, 10 </a:t>
            </a:r>
          </a:p>
          <a:p>
            <a:r>
              <a:rPr lang="fr-BE" dirty="0" smtClean="0">
                <a:latin typeface="Calibri" panose="020F0502020204030204" pitchFamily="34" charset="0"/>
                <a:ea typeface="Times New Roman" panose="02020603050405020304" pitchFamily="18" charset="0"/>
                <a:cs typeface="Times New Roman" panose="02020603050405020304" pitchFamily="18" charset="0"/>
              </a:rPr>
              <a:t>4000 Liège (Sart </a:t>
            </a:r>
            <a:r>
              <a:rPr lang="fr-BE" dirty="0" err="1" smtClean="0">
                <a:latin typeface="Calibri" panose="020F0502020204030204" pitchFamily="34" charset="0"/>
                <a:ea typeface="Times New Roman" panose="02020603050405020304" pitchFamily="18" charset="0"/>
                <a:cs typeface="Times New Roman" panose="02020603050405020304" pitchFamily="18" charset="0"/>
              </a:rPr>
              <a:t>Tilman</a:t>
            </a:r>
            <a:r>
              <a:rPr lang="fr-BE" dirty="0" smtClean="0">
                <a:latin typeface="Calibri" panose="020F0502020204030204" pitchFamily="34" charset="0"/>
                <a:ea typeface="Times New Roman" panose="02020603050405020304" pitchFamily="18" charset="0"/>
                <a:cs typeface="Times New Roman" panose="02020603050405020304" pitchFamily="18" charset="0"/>
              </a:rPr>
              <a:t>)</a:t>
            </a:r>
            <a:endParaRPr lang="fr-BE" dirty="0"/>
          </a:p>
        </p:txBody>
      </p:sp>
      <p:sp>
        <p:nvSpPr>
          <p:cNvPr id="22" name="Rectangle 3"/>
          <p:cNvSpPr txBox="1">
            <a:spLocks noChangeArrowheads="1"/>
          </p:cNvSpPr>
          <p:nvPr/>
        </p:nvSpPr>
        <p:spPr>
          <a:xfrm>
            <a:off x="203651" y="2800467"/>
            <a:ext cx="8418883" cy="528859"/>
          </a:xfrm>
          <a:prstGeom prst="rect">
            <a:avLst/>
          </a:prstGeom>
        </p:spPr>
        <p:txBody>
          <a:bodyPr vert="horz" lIns="91440" tIns="45720" rIns="91440" bIns="45720" rtlCol="0">
            <a:noAutofit/>
          </a:bodyPr>
          <a:lstStyle/>
          <a:p>
            <a:pPr marL="457200" marR="0" lvl="0" indent="-457200" defTabSz="914400" rtl="0" eaLnBrk="1" fontAlgn="auto" latinLnBrk="0" hangingPunct="1">
              <a:lnSpc>
                <a:spcPct val="100000"/>
              </a:lnSpc>
              <a:spcBef>
                <a:spcPct val="20000"/>
              </a:spcBef>
              <a:spcAft>
                <a:spcPts val="0"/>
              </a:spcAft>
              <a:buClrTx/>
              <a:buSzTx/>
              <a:tabLst/>
              <a:defRPr/>
            </a:pPr>
            <a:r>
              <a:rPr kumimoji="0" lang="fr-FR" sz="3200" b="1" i="0" u="none" strike="noStrike" kern="1200" cap="none" spc="0" normalizeH="0" baseline="0" noProof="0" dirty="0" smtClean="0">
                <a:ln>
                  <a:noFill/>
                </a:ln>
                <a:solidFill>
                  <a:srgbClr val="C00000"/>
                </a:solidFill>
                <a:effectLst/>
                <a:uLnTx/>
                <a:uFillTx/>
                <a:ea typeface="+mn-ea"/>
                <a:cs typeface="+mn-cs"/>
              </a:rPr>
              <a:t>Quand? </a:t>
            </a:r>
          </a:p>
        </p:txBody>
      </p:sp>
      <p:sp>
        <p:nvSpPr>
          <p:cNvPr id="10" name="Rectangle 9"/>
          <p:cNvSpPr/>
          <p:nvPr/>
        </p:nvSpPr>
        <p:spPr>
          <a:xfrm>
            <a:off x="53976" y="3279725"/>
            <a:ext cx="4265488" cy="2308324"/>
          </a:xfrm>
          <a:prstGeom prst="rect">
            <a:avLst/>
          </a:prstGeom>
        </p:spPr>
        <p:txBody>
          <a:bodyPr wrap="square">
            <a:spAutoFit/>
          </a:bodyPr>
          <a:lstStyle/>
          <a:p>
            <a:pPr marL="742950" lvl="1" indent="-285750">
              <a:spcAft>
                <a:spcPts val="0"/>
              </a:spcAft>
              <a:buFont typeface="Courier New" panose="02070309020205020404" pitchFamily="49" charset="0"/>
              <a:buChar char="o"/>
            </a:pPr>
            <a:r>
              <a:rPr lang="fr-BE" b="1" dirty="0">
                <a:latin typeface="Calibri" panose="020F0502020204030204" pitchFamily="34" charset="0"/>
                <a:ea typeface="Calibri" panose="020F0502020204030204" pitchFamily="34" charset="0"/>
              </a:rPr>
              <a:t>Mercredi 16 septembre</a:t>
            </a:r>
            <a:endParaRPr lang="fr-BE" dirty="0">
              <a:latin typeface="Calibri" panose="020F0502020204030204" pitchFamily="34" charset="0"/>
              <a:ea typeface="Calibri" panose="020F0502020204030204" pitchFamily="34" charset="0"/>
            </a:endParaRPr>
          </a:p>
          <a:p>
            <a:pPr marL="742950" lvl="1" indent="-285750">
              <a:spcAft>
                <a:spcPts val="0"/>
              </a:spcAft>
              <a:buFont typeface="Courier New" panose="02070309020205020404" pitchFamily="49" charset="0"/>
              <a:buChar char="o"/>
            </a:pPr>
            <a:r>
              <a:rPr lang="fr-BE" b="1" dirty="0">
                <a:latin typeface="Calibri" panose="020F0502020204030204" pitchFamily="34" charset="0"/>
                <a:ea typeface="Calibri" panose="020F0502020204030204" pitchFamily="34" charset="0"/>
              </a:rPr>
              <a:t>Jeudi 17 septembre</a:t>
            </a:r>
            <a:endParaRPr lang="fr-BE" dirty="0">
              <a:latin typeface="Calibri" panose="020F0502020204030204" pitchFamily="34" charset="0"/>
              <a:ea typeface="Calibri" panose="020F0502020204030204" pitchFamily="34" charset="0"/>
            </a:endParaRPr>
          </a:p>
          <a:p>
            <a:pPr marL="742950" lvl="1" indent="-285750">
              <a:spcAft>
                <a:spcPts val="0"/>
              </a:spcAft>
              <a:buFont typeface="Courier New" panose="02070309020205020404" pitchFamily="49" charset="0"/>
              <a:buChar char="o"/>
            </a:pPr>
            <a:r>
              <a:rPr lang="fr-BE" b="1" dirty="0">
                <a:latin typeface="Calibri" panose="020F0502020204030204" pitchFamily="34" charset="0"/>
                <a:ea typeface="Calibri" panose="020F0502020204030204" pitchFamily="34" charset="0"/>
              </a:rPr>
              <a:t>Vendredi 18 septembre</a:t>
            </a:r>
            <a:endParaRPr lang="fr-BE" dirty="0">
              <a:latin typeface="Calibri" panose="020F0502020204030204" pitchFamily="34" charset="0"/>
              <a:ea typeface="Calibri" panose="020F0502020204030204" pitchFamily="34" charset="0"/>
            </a:endParaRPr>
          </a:p>
          <a:p>
            <a:pPr marL="742950" lvl="1" indent="-285750">
              <a:spcAft>
                <a:spcPts val="0"/>
              </a:spcAft>
              <a:buFont typeface="Courier New" panose="02070309020205020404" pitchFamily="49" charset="0"/>
              <a:buChar char="o"/>
            </a:pPr>
            <a:r>
              <a:rPr lang="fr-BE" b="1" dirty="0">
                <a:latin typeface="Calibri" panose="020F0502020204030204" pitchFamily="34" charset="0"/>
                <a:ea typeface="Calibri" panose="020F0502020204030204" pitchFamily="34" charset="0"/>
              </a:rPr>
              <a:t>Lundi 21 septembre</a:t>
            </a:r>
            <a:endParaRPr lang="fr-BE" dirty="0">
              <a:latin typeface="Calibri" panose="020F0502020204030204" pitchFamily="34" charset="0"/>
              <a:ea typeface="Calibri" panose="020F0502020204030204" pitchFamily="34" charset="0"/>
            </a:endParaRPr>
          </a:p>
          <a:p>
            <a:pPr marL="742950" lvl="1" indent="-285750">
              <a:spcAft>
                <a:spcPts val="0"/>
              </a:spcAft>
              <a:buFont typeface="Courier New" panose="02070309020205020404" pitchFamily="49" charset="0"/>
              <a:buChar char="o"/>
            </a:pPr>
            <a:r>
              <a:rPr lang="fr-BE" b="1" dirty="0">
                <a:latin typeface="Calibri" panose="020F0502020204030204" pitchFamily="34" charset="0"/>
                <a:ea typeface="Calibri" panose="020F0502020204030204" pitchFamily="34" charset="0"/>
              </a:rPr>
              <a:t>Mardi 22 septembre</a:t>
            </a:r>
            <a:endParaRPr lang="fr-BE" dirty="0">
              <a:latin typeface="Calibri" panose="020F0502020204030204" pitchFamily="34" charset="0"/>
              <a:ea typeface="Calibri" panose="020F0502020204030204" pitchFamily="34" charset="0"/>
            </a:endParaRPr>
          </a:p>
          <a:p>
            <a:pPr marL="742950" lvl="1" indent="-285750">
              <a:spcAft>
                <a:spcPts val="0"/>
              </a:spcAft>
              <a:buFont typeface="Courier New" panose="02070309020205020404" pitchFamily="49" charset="0"/>
              <a:buChar char="o"/>
            </a:pPr>
            <a:r>
              <a:rPr lang="fr-BE" b="1" dirty="0">
                <a:latin typeface="Calibri" panose="020F0502020204030204" pitchFamily="34" charset="0"/>
                <a:ea typeface="Calibri" panose="020F0502020204030204" pitchFamily="34" charset="0"/>
              </a:rPr>
              <a:t>Mercredi 23 septembre </a:t>
            </a:r>
            <a:r>
              <a:rPr lang="fr-BE" b="1" dirty="0" smtClean="0">
                <a:latin typeface="Calibri" panose="020F0502020204030204" pitchFamily="34" charset="0"/>
                <a:ea typeface="Calibri" panose="020F0502020204030204" pitchFamily="34" charset="0"/>
              </a:rPr>
              <a:t/>
            </a:r>
            <a:br>
              <a:rPr lang="fr-BE" b="1" dirty="0" smtClean="0">
                <a:latin typeface="Calibri" panose="020F0502020204030204" pitchFamily="34" charset="0"/>
                <a:ea typeface="Calibri" panose="020F0502020204030204" pitchFamily="34" charset="0"/>
              </a:rPr>
            </a:br>
            <a:endParaRPr lang="fr-BE" dirty="0">
              <a:latin typeface="Calibri" panose="020F0502020204030204" pitchFamily="34" charset="0"/>
              <a:ea typeface="Calibri" panose="020F0502020204030204" pitchFamily="34" charset="0"/>
            </a:endParaRPr>
          </a:p>
          <a:p>
            <a:pPr marL="449580">
              <a:spcAft>
                <a:spcPts val="0"/>
              </a:spcAft>
            </a:pPr>
            <a:r>
              <a:rPr lang="fr-BE" dirty="0">
                <a:latin typeface="Calibri" panose="020F0502020204030204" pitchFamily="34" charset="0"/>
                <a:ea typeface="Calibri" panose="020F0502020204030204" pitchFamily="34" charset="0"/>
              </a:rPr>
              <a:t>Horaire : entre </a:t>
            </a:r>
            <a:r>
              <a:rPr lang="fr-BE" b="1" u="sng" dirty="0">
                <a:latin typeface="Calibri" panose="020F0502020204030204" pitchFamily="34" charset="0"/>
                <a:ea typeface="Calibri" panose="020F0502020204030204" pitchFamily="34" charset="0"/>
              </a:rPr>
              <a:t>12h00’ et 14h00’</a:t>
            </a:r>
            <a:r>
              <a:rPr lang="fr-BE" dirty="0">
                <a:latin typeface="Calibri" panose="020F0502020204030204" pitchFamily="34" charset="0"/>
                <a:ea typeface="Calibri" panose="020F0502020204030204" pitchFamily="34" charset="0"/>
              </a:rPr>
              <a:t>.</a:t>
            </a:r>
            <a:endParaRPr lang="fr-BE" dirty="0">
              <a:effectLst/>
              <a:latin typeface="Calibri" panose="020F0502020204030204" pitchFamily="34" charset="0"/>
              <a:ea typeface="Calibri" panose="020F0502020204030204" pitchFamily="34" charset="0"/>
            </a:endParaRPr>
          </a:p>
        </p:txBody>
      </p:sp>
      <p:sp>
        <p:nvSpPr>
          <p:cNvPr id="11" name="Rectangle 10"/>
          <p:cNvSpPr/>
          <p:nvPr/>
        </p:nvSpPr>
        <p:spPr>
          <a:xfrm>
            <a:off x="203651" y="5689152"/>
            <a:ext cx="4285340" cy="584775"/>
          </a:xfrm>
          <a:prstGeom prst="rect">
            <a:avLst/>
          </a:prstGeom>
        </p:spPr>
        <p:txBody>
          <a:bodyPr wrap="none">
            <a:spAutoFit/>
          </a:bodyPr>
          <a:lstStyle/>
          <a:p>
            <a:pPr marL="457200" lvl="0" indent="-457200">
              <a:spcBef>
                <a:spcPct val="20000"/>
              </a:spcBef>
              <a:defRPr/>
            </a:pPr>
            <a:r>
              <a:rPr lang="fr-FR" sz="3200" b="1" dirty="0" smtClean="0">
                <a:solidFill>
                  <a:srgbClr val="C00000"/>
                </a:solidFill>
              </a:rPr>
              <a:t>Après le 23 septembre ?</a:t>
            </a:r>
            <a:endParaRPr lang="fr-FR" sz="3200" b="1" dirty="0">
              <a:solidFill>
                <a:srgbClr val="C00000"/>
              </a:solidFill>
            </a:endParaRPr>
          </a:p>
        </p:txBody>
      </p:sp>
      <p:sp>
        <p:nvSpPr>
          <p:cNvPr id="12" name="Espace réservé du numéro de diapositive 13"/>
          <p:cNvSpPr txBox="1">
            <a:spLocks/>
          </p:cNvSpPr>
          <p:nvPr/>
        </p:nvSpPr>
        <p:spPr>
          <a:xfrm>
            <a:off x="6506599" y="5099645"/>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91E404-80AA-4245-9836-540F4B617167}" type="slidenum">
              <a:rPr lang="fr-BE" smtClean="0"/>
              <a:pPr/>
              <a:t>3</a:t>
            </a:fld>
            <a:endParaRPr lang="fr-BE"/>
          </a:p>
        </p:txBody>
      </p:sp>
      <p:pic>
        <p:nvPicPr>
          <p:cNvPr id="15" name="Image 14"/>
          <p:cNvPicPr>
            <a:picLocks noChangeAspect="1"/>
          </p:cNvPicPr>
          <p:nvPr/>
        </p:nvPicPr>
        <p:blipFill>
          <a:blip r:embed="rId3"/>
          <a:stretch>
            <a:fillRect/>
          </a:stretch>
        </p:blipFill>
        <p:spPr>
          <a:xfrm>
            <a:off x="3874305" y="1143803"/>
            <a:ext cx="5269695" cy="2716477"/>
          </a:xfrm>
          <a:prstGeom prst="rect">
            <a:avLst/>
          </a:prstGeom>
        </p:spPr>
      </p:pic>
      <p:sp>
        <p:nvSpPr>
          <p:cNvPr id="16" name="Ellipse 15"/>
          <p:cNvSpPr/>
          <p:nvPr/>
        </p:nvSpPr>
        <p:spPr>
          <a:xfrm>
            <a:off x="6192223" y="1543044"/>
            <a:ext cx="287038" cy="1836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306861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23528" y="836712"/>
            <a:ext cx="8568952"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fr-FR" sz="3200" b="1" i="0" u="sng" strike="noStrike" kern="1200" cap="none" spc="0" normalizeH="0" baseline="0" noProof="0" dirty="0" smtClean="0">
              <a:ln>
                <a:noFill/>
              </a:ln>
              <a:solidFill>
                <a:schemeClr val="tx1"/>
              </a:solidFill>
              <a:effectLst/>
              <a:uLnTx/>
              <a:uFillTx/>
              <a:latin typeface="+mj-lt"/>
              <a:ea typeface="+mj-ea"/>
              <a:cs typeface="+mj-cs"/>
            </a:endParaRPr>
          </a:p>
        </p:txBody>
      </p:sp>
      <p:sp>
        <p:nvSpPr>
          <p:cNvPr id="13" name="Espace réservé de la date 12"/>
          <p:cNvSpPr>
            <a:spLocks noGrp="1"/>
          </p:cNvSpPr>
          <p:nvPr>
            <p:ph type="dt" sz="half" idx="10"/>
          </p:nvPr>
        </p:nvSpPr>
        <p:spPr/>
        <p:txBody>
          <a:bodyPr/>
          <a:lstStyle/>
          <a:p>
            <a:fld id="{6C4A2E45-E055-4CFE-B77E-FEDFBB0EEF71}" type="datetime1">
              <a:rPr lang="fr-BE" smtClean="0"/>
              <a:pPr/>
              <a:t>08-09-20</a:t>
            </a:fld>
            <a:endParaRPr lang="fr-BE" dirty="0"/>
          </a:p>
        </p:txBody>
      </p:sp>
      <p:sp>
        <p:nvSpPr>
          <p:cNvPr id="14" name="Espace réservé du numéro de diapositive 13"/>
          <p:cNvSpPr>
            <a:spLocks noGrp="1"/>
          </p:cNvSpPr>
          <p:nvPr>
            <p:ph type="sldNum" sz="quarter" idx="12"/>
          </p:nvPr>
        </p:nvSpPr>
        <p:spPr/>
        <p:txBody>
          <a:bodyPr/>
          <a:lstStyle/>
          <a:p>
            <a:fld id="{F791E404-80AA-4245-9836-540F4B617167}" type="slidenum">
              <a:rPr lang="fr-BE" smtClean="0"/>
              <a:pPr/>
              <a:t>4</a:t>
            </a:fld>
            <a:endParaRPr lang="fr-BE"/>
          </a:p>
        </p:txBody>
      </p:sp>
      <p:sp>
        <p:nvSpPr>
          <p:cNvPr id="12" name="Rectangle 2"/>
          <p:cNvSpPr txBox="1">
            <a:spLocks noChangeArrowheads="1"/>
          </p:cNvSpPr>
          <p:nvPr/>
        </p:nvSpPr>
        <p:spPr>
          <a:xfrm>
            <a:off x="475928" y="989112"/>
            <a:ext cx="8568952"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200" b="1" i="0" u="sng" strike="noStrike" kern="1200" cap="none" spc="0" normalizeH="0" baseline="0" noProof="0" dirty="0" smtClean="0">
                <a:ln>
                  <a:noFill/>
                </a:ln>
                <a:solidFill>
                  <a:schemeClr val="tx1"/>
                </a:solidFill>
                <a:effectLst/>
                <a:uLnTx/>
                <a:uFillTx/>
                <a:latin typeface="+mj-lt"/>
                <a:ea typeface="+mj-ea"/>
                <a:cs typeface="+mj-cs"/>
              </a:rPr>
              <a:t>Spécificités liées à la crise sanitaire </a:t>
            </a:r>
            <a:r>
              <a:rPr kumimoji="0" lang="fr-FR" sz="3200" b="1" i="0" u="sng" strike="noStrike" kern="1200" cap="none" spc="0" normalizeH="0" noProof="0" dirty="0" smtClean="0">
                <a:ln>
                  <a:noFill/>
                </a:ln>
                <a:solidFill>
                  <a:schemeClr val="tx1"/>
                </a:solidFill>
                <a:effectLst/>
                <a:uLnTx/>
                <a:uFillTx/>
                <a:latin typeface="+mj-lt"/>
                <a:ea typeface="+mj-ea"/>
                <a:cs typeface="+mj-cs"/>
              </a:rPr>
              <a:t>:</a:t>
            </a:r>
          </a:p>
        </p:txBody>
      </p:sp>
      <p:sp>
        <p:nvSpPr>
          <p:cNvPr id="3" name="ZoneTexte 2"/>
          <p:cNvSpPr txBox="1"/>
          <p:nvPr/>
        </p:nvSpPr>
        <p:spPr>
          <a:xfrm>
            <a:off x="306" y="2018708"/>
            <a:ext cx="5033020" cy="4801314"/>
          </a:xfrm>
          <a:prstGeom prst="rect">
            <a:avLst/>
          </a:prstGeom>
          <a:noFill/>
        </p:spPr>
        <p:txBody>
          <a:bodyPr wrap="square" rtlCol="0">
            <a:spAutoFit/>
          </a:bodyPr>
          <a:lstStyle/>
          <a:p>
            <a:pPr marL="285750" indent="-285750">
              <a:buFont typeface="Arial" panose="020B0604020202020204" pitchFamily="34" charset="0"/>
              <a:buChar char="•"/>
            </a:pPr>
            <a:r>
              <a:rPr lang="fr-BE" dirty="0" smtClean="0"/>
              <a:t>Pour les tabliers : pas d’essayage possible pour limiter le nombre de personnes dans la file. Se référer au guide des tailles (dia suivante). Echange toujours possible durant les permanences du magasin du SUPHT (à condition qu’il n’ait été porté que pour l’essayage).</a:t>
            </a:r>
          </a:p>
          <a:p>
            <a:endParaRPr lang="fr-BE" dirty="0" smtClean="0"/>
          </a:p>
          <a:p>
            <a:pPr marL="285750" indent="-285750">
              <a:buFont typeface="Arial" panose="020B0604020202020204" pitchFamily="34" charset="0"/>
              <a:buChar char="•"/>
            </a:pPr>
            <a:r>
              <a:rPr lang="fr-BE" dirty="0" smtClean="0"/>
              <a:t>Port du masque obligatoire à l’intérieur du magasin et en attendant à l’extérieur.</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endParaRPr lang="fr-BE" dirty="0" smtClean="0"/>
          </a:p>
          <a:p>
            <a:endParaRPr lang="fr-BE" dirty="0" smtClean="0"/>
          </a:p>
          <a:p>
            <a:endParaRPr lang="fr-BE" dirty="0"/>
          </a:p>
          <a:p>
            <a:endParaRPr lang="fr-BE" dirty="0"/>
          </a:p>
          <a:p>
            <a:pPr marL="285750" indent="-285750">
              <a:buFont typeface="Arial" panose="020B0604020202020204" pitchFamily="34" charset="0"/>
              <a:buChar char="•"/>
            </a:pPr>
            <a:r>
              <a:rPr lang="fr-BE" dirty="0" smtClean="0"/>
              <a:t>Respect de la distanciation sociale et plus généralement des gestes barrières à l’intérieur du bâtiment et durant l’attente dans la file.</a:t>
            </a:r>
            <a:endParaRPr lang="fr-BE" dirty="0"/>
          </a:p>
        </p:txBody>
      </p:sp>
      <p:pic>
        <p:nvPicPr>
          <p:cNvPr id="4" name="Image 3"/>
          <p:cNvPicPr>
            <a:picLocks noChangeAspect="1"/>
          </p:cNvPicPr>
          <p:nvPr/>
        </p:nvPicPr>
        <p:blipFill>
          <a:blip r:embed="rId2"/>
          <a:stretch>
            <a:fillRect/>
          </a:stretch>
        </p:blipFill>
        <p:spPr>
          <a:xfrm>
            <a:off x="1895399" y="4653136"/>
            <a:ext cx="1191818" cy="1019590"/>
          </a:xfrm>
          <a:prstGeom prst="rect">
            <a:avLst/>
          </a:prstGeom>
        </p:spPr>
      </p:pic>
      <p:pic>
        <p:nvPicPr>
          <p:cNvPr id="9" name="Image 8"/>
          <p:cNvPicPr>
            <a:picLocks noChangeAspect="1"/>
          </p:cNvPicPr>
          <p:nvPr/>
        </p:nvPicPr>
        <p:blipFill>
          <a:blip r:embed="rId3"/>
          <a:stretch>
            <a:fillRect/>
          </a:stretch>
        </p:blipFill>
        <p:spPr>
          <a:xfrm>
            <a:off x="4868429" y="2018707"/>
            <a:ext cx="4240075" cy="4702767"/>
          </a:xfrm>
          <a:prstGeom prst="rect">
            <a:avLst/>
          </a:prstGeom>
        </p:spPr>
      </p:pic>
    </p:spTree>
    <p:extLst>
      <p:ext uri="{BB962C8B-B14F-4D97-AF65-F5344CB8AC3E}">
        <p14:creationId xmlns:p14="http://schemas.microsoft.com/office/powerpoint/2010/main" val="364763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23528" y="836712"/>
            <a:ext cx="8568952"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fr-FR" sz="3200" b="1" i="0" u="sng" strike="noStrike" kern="1200" cap="none" spc="0" normalizeH="0" baseline="0" noProof="0" dirty="0" smtClean="0">
              <a:ln>
                <a:noFill/>
              </a:ln>
              <a:solidFill>
                <a:schemeClr val="tx1"/>
              </a:solidFill>
              <a:effectLst/>
              <a:uLnTx/>
              <a:uFillTx/>
              <a:latin typeface="+mj-lt"/>
              <a:ea typeface="+mj-ea"/>
              <a:cs typeface="+mj-cs"/>
            </a:endParaRPr>
          </a:p>
        </p:txBody>
      </p:sp>
      <p:sp>
        <p:nvSpPr>
          <p:cNvPr id="13" name="Espace réservé de la date 12"/>
          <p:cNvSpPr>
            <a:spLocks noGrp="1"/>
          </p:cNvSpPr>
          <p:nvPr>
            <p:ph type="dt" sz="half" idx="10"/>
          </p:nvPr>
        </p:nvSpPr>
        <p:spPr/>
        <p:txBody>
          <a:bodyPr/>
          <a:lstStyle/>
          <a:p>
            <a:fld id="{6C4A2E45-E055-4CFE-B77E-FEDFBB0EEF71}" type="datetime1">
              <a:rPr lang="fr-BE" smtClean="0"/>
              <a:pPr/>
              <a:t>08-09-20</a:t>
            </a:fld>
            <a:endParaRPr lang="fr-BE" dirty="0"/>
          </a:p>
        </p:txBody>
      </p:sp>
      <p:sp>
        <p:nvSpPr>
          <p:cNvPr id="14" name="Espace réservé du numéro de diapositive 13"/>
          <p:cNvSpPr>
            <a:spLocks noGrp="1"/>
          </p:cNvSpPr>
          <p:nvPr>
            <p:ph type="sldNum" sz="quarter" idx="12"/>
          </p:nvPr>
        </p:nvSpPr>
        <p:spPr/>
        <p:txBody>
          <a:bodyPr/>
          <a:lstStyle/>
          <a:p>
            <a:fld id="{F791E404-80AA-4245-9836-540F4B617167}" type="slidenum">
              <a:rPr lang="fr-BE" smtClean="0"/>
              <a:pPr/>
              <a:t>5</a:t>
            </a:fld>
            <a:endParaRPr lang="fr-BE"/>
          </a:p>
        </p:txBody>
      </p:sp>
      <p:sp>
        <p:nvSpPr>
          <p:cNvPr id="12" name="Rectangle 2"/>
          <p:cNvSpPr txBox="1">
            <a:spLocks noChangeArrowheads="1"/>
          </p:cNvSpPr>
          <p:nvPr/>
        </p:nvSpPr>
        <p:spPr>
          <a:xfrm>
            <a:off x="475928" y="989112"/>
            <a:ext cx="8568952"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sng" strike="noStrike" kern="1200" cap="none" spc="0" normalizeH="0" baseline="0" noProof="0" dirty="0" smtClean="0">
                <a:ln>
                  <a:noFill/>
                </a:ln>
                <a:solidFill>
                  <a:schemeClr val="tx1"/>
                </a:solidFill>
                <a:effectLst/>
                <a:uLnTx/>
                <a:uFillTx/>
                <a:latin typeface="+mj-lt"/>
                <a:ea typeface="+mj-ea"/>
                <a:cs typeface="+mj-cs"/>
              </a:rPr>
              <a:t>Guide des tailles</a:t>
            </a:r>
            <a:r>
              <a:rPr kumimoji="0" lang="fr-FR" sz="3200" b="1" i="0" u="sng" strike="noStrike" kern="1200" cap="none" spc="0" normalizeH="0" noProof="0" dirty="0" smtClean="0">
                <a:ln>
                  <a:noFill/>
                </a:ln>
                <a:solidFill>
                  <a:schemeClr val="tx1"/>
                </a:solidFill>
                <a:effectLst/>
                <a:uLnTx/>
                <a:uFillTx/>
                <a:latin typeface="+mj-lt"/>
                <a:ea typeface="+mj-ea"/>
                <a:cs typeface="+mj-cs"/>
              </a:rPr>
              <a:t>  –  tabliers de laboratoire</a:t>
            </a:r>
          </a:p>
        </p:txBody>
      </p:sp>
      <p:graphicFrame>
        <p:nvGraphicFramePr>
          <p:cNvPr id="5" name="Tableau 4"/>
          <p:cNvGraphicFramePr>
            <a:graphicFrameLocks noGrp="1"/>
          </p:cNvGraphicFramePr>
          <p:nvPr>
            <p:extLst>
              <p:ext uri="{D42A27DB-BD31-4B8C-83A1-F6EECF244321}">
                <p14:modId xmlns:p14="http://schemas.microsoft.com/office/powerpoint/2010/main" val="3057912915"/>
              </p:ext>
            </p:extLst>
          </p:nvPr>
        </p:nvGraphicFramePr>
        <p:xfrm>
          <a:off x="630352" y="2284415"/>
          <a:ext cx="7848872" cy="1543025"/>
        </p:xfrm>
        <a:graphic>
          <a:graphicData uri="http://schemas.openxmlformats.org/drawingml/2006/table">
            <a:tbl>
              <a:tblPr firstRow="1" bandRow="1">
                <a:tableStyleId>{5C22544A-7EE6-4342-B048-85BDC9FD1C3A}</a:tableStyleId>
              </a:tblPr>
              <a:tblGrid>
                <a:gridCol w="2520282"/>
                <a:gridCol w="936102"/>
                <a:gridCol w="864096"/>
                <a:gridCol w="864096"/>
                <a:gridCol w="864096"/>
                <a:gridCol w="864096"/>
                <a:gridCol w="936104"/>
              </a:tblGrid>
              <a:tr h="370840">
                <a:tc>
                  <a:txBody>
                    <a:bodyPr/>
                    <a:lstStyle/>
                    <a:p>
                      <a:endParaRPr lang="fr-BE" dirty="0"/>
                    </a:p>
                  </a:txBody>
                  <a:tcPr/>
                </a:tc>
                <a:tc>
                  <a:txBody>
                    <a:bodyPr/>
                    <a:lstStyle/>
                    <a:p>
                      <a:pPr algn="ctr"/>
                      <a:r>
                        <a:rPr lang="fr-BE" dirty="0" smtClean="0"/>
                        <a:t>XS</a:t>
                      </a:r>
                      <a:endParaRPr lang="fr-BE" dirty="0"/>
                    </a:p>
                  </a:txBody>
                  <a:tcPr/>
                </a:tc>
                <a:tc>
                  <a:txBody>
                    <a:bodyPr/>
                    <a:lstStyle/>
                    <a:p>
                      <a:pPr algn="ctr"/>
                      <a:r>
                        <a:rPr lang="fr-BE" dirty="0" smtClean="0"/>
                        <a:t>S</a:t>
                      </a:r>
                      <a:endParaRPr lang="fr-BE" dirty="0"/>
                    </a:p>
                  </a:txBody>
                  <a:tcPr/>
                </a:tc>
                <a:tc>
                  <a:txBody>
                    <a:bodyPr/>
                    <a:lstStyle/>
                    <a:p>
                      <a:pPr algn="ctr"/>
                      <a:r>
                        <a:rPr lang="fr-BE" dirty="0" smtClean="0"/>
                        <a:t>M</a:t>
                      </a:r>
                      <a:endParaRPr lang="fr-BE" dirty="0"/>
                    </a:p>
                  </a:txBody>
                  <a:tcPr/>
                </a:tc>
                <a:tc>
                  <a:txBody>
                    <a:bodyPr/>
                    <a:lstStyle/>
                    <a:p>
                      <a:pPr algn="ctr"/>
                      <a:r>
                        <a:rPr lang="fr-BE" dirty="0" smtClean="0"/>
                        <a:t>L</a:t>
                      </a:r>
                      <a:endParaRPr lang="fr-BE" dirty="0"/>
                    </a:p>
                  </a:txBody>
                  <a:tcPr/>
                </a:tc>
                <a:tc>
                  <a:txBody>
                    <a:bodyPr/>
                    <a:lstStyle/>
                    <a:p>
                      <a:pPr algn="ctr"/>
                      <a:r>
                        <a:rPr lang="fr-BE" dirty="0" smtClean="0"/>
                        <a:t>XL</a:t>
                      </a:r>
                      <a:endParaRPr lang="fr-BE" dirty="0"/>
                    </a:p>
                  </a:txBody>
                  <a:tcPr/>
                </a:tc>
                <a:tc>
                  <a:txBody>
                    <a:bodyPr/>
                    <a:lstStyle/>
                    <a:p>
                      <a:pPr algn="ctr"/>
                      <a:r>
                        <a:rPr lang="fr-BE" dirty="0" smtClean="0"/>
                        <a:t>XXL</a:t>
                      </a:r>
                      <a:endParaRPr lang="fr-BE" dirty="0"/>
                    </a:p>
                  </a:txBody>
                  <a:tcPr/>
                </a:tc>
              </a:tr>
              <a:tr h="370840">
                <a:tc>
                  <a:txBody>
                    <a:bodyPr/>
                    <a:lstStyle/>
                    <a:p>
                      <a:r>
                        <a:rPr lang="fr-BE" sz="1600" b="0" kern="1200" dirty="0" smtClean="0">
                          <a:solidFill>
                            <a:schemeClr val="dk1"/>
                          </a:solidFill>
                          <a:effectLst/>
                          <a:latin typeface="+mn-lt"/>
                          <a:ea typeface="+mn-ea"/>
                          <a:cs typeface="+mn-cs"/>
                        </a:rPr>
                        <a:t>(Tour de poitrine + 6 cm) / 2</a:t>
                      </a:r>
                      <a:endParaRPr lang="fr-BE" sz="1600" b="0" kern="1200" dirty="0">
                        <a:solidFill>
                          <a:schemeClr val="dk1"/>
                        </a:solidFill>
                        <a:effectLst/>
                        <a:latin typeface="+mn-lt"/>
                        <a:ea typeface="+mn-ea"/>
                        <a:cs typeface="+mn-cs"/>
                      </a:endParaRPr>
                    </a:p>
                  </a:txBody>
                  <a:tcPr/>
                </a:tc>
                <a:tc>
                  <a:txBody>
                    <a:bodyPr/>
                    <a:lstStyle/>
                    <a:p>
                      <a:pPr algn="ctr"/>
                      <a:r>
                        <a:rPr lang="fr-BE" sz="1600" dirty="0" smtClean="0"/>
                        <a:t>54</a:t>
                      </a:r>
                      <a:endParaRPr lang="fr-BE" sz="1600" dirty="0"/>
                    </a:p>
                  </a:txBody>
                  <a:tcPr/>
                </a:tc>
                <a:tc>
                  <a:txBody>
                    <a:bodyPr/>
                    <a:lstStyle/>
                    <a:p>
                      <a:pPr algn="ctr"/>
                      <a:r>
                        <a:rPr lang="fr-BE" sz="1600" dirty="0" smtClean="0"/>
                        <a:t>58</a:t>
                      </a:r>
                      <a:endParaRPr lang="fr-BE" sz="1600" dirty="0"/>
                    </a:p>
                  </a:txBody>
                  <a:tcPr/>
                </a:tc>
                <a:tc>
                  <a:txBody>
                    <a:bodyPr/>
                    <a:lstStyle/>
                    <a:p>
                      <a:pPr algn="ctr"/>
                      <a:r>
                        <a:rPr lang="fr-BE" sz="1600" dirty="0" smtClean="0"/>
                        <a:t>62</a:t>
                      </a:r>
                      <a:endParaRPr lang="fr-BE" sz="1600" dirty="0"/>
                    </a:p>
                  </a:txBody>
                  <a:tcPr/>
                </a:tc>
                <a:tc>
                  <a:txBody>
                    <a:bodyPr/>
                    <a:lstStyle/>
                    <a:p>
                      <a:pPr algn="ctr"/>
                      <a:r>
                        <a:rPr lang="fr-BE" sz="1600" dirty="0" smtClean="0"/>
                        <a:t>67</a:t>
                      </a:r>
                      <a:endParaRPr lang="fr-BE" sz="1600" dirty="0"/>
                    </a:p>
                  </a:txBody>
                  <a:tcPr/>
                </a:tc>
                <a:tc>
                  <a:txBody>
                    <a:bodyPr/>
                    <a:lstStyle/>
                    <a:p>
                      <a:pPr algn="ctr"/>
                      <a:r>
                        <a:rPr lang="fr-BE" sz="1600" dirty="0" smtClean="0"/>
                        <a:t>71</a:t>
                      </a:r>
                      <a:endParaRPr lang="fr-BE" sz="1600" dirty="0"/>
                    </a:p>
                  </a:txBody>
                  <a:tcPr/>
                </a:tc>
                <a:tc>
                  <a:txBody>
                    <a:bodyPr/>
                    <a:lstStyle/>
                    <a:p>
                      <a:pPr algn="ctr"/>
                      <a:r>
                        <a:rPr lang="fr-BE" sz="1600" dirty="0" smtClean="0"/>
                        <a:t>75</a:t>
                      </a:r>
                      <a:endParaRPr lang="fr-BE" sz="1600" dirty="0"/>
                    </a:p>
                  </a:txBody>
                  <a:tcPr/>
                </a:tc>
              </a:tr>
              <a:tr h="430505">
                <a:tc>
                  <a:txBody>
                    <a:bodyPr/>
                    <a:lstStyle/>
                    <a:p>
                      <a:r>
                        <a:rPr lang="fr-BE" sz="1600" dirty="0" smtClean="0"/>
                        <a:t>Longueur de la manche</a:t>
                      </a:r>
                      <a:endParaRPr lang="fr-BE" sz="1600" dirty="0"/>
                    </a:p>
                  </a:txBody>
                  <a:tcPr/>
                </a:tc>
                <a:tc>
                  <a:txBody>
                    <a:bodyPr/>
                    <a:lstStyle/>
                    <a:p>
                      <a:pPr algn="ctr"/>
                      <a:r>
                        <a:rPr lang="fr-BE" sz="1600" dirty="0" smtClean="0"/>
                        <a:t>60</a:t>
                      </a:r>
                      <a:endParaRPr lang="fr-BE" sz="1600" dirty="0"/>
                    </a:p>
                  </a:txBody>
                  <a:tcPr/>
                </a:tc>
                <a:tc>
                  <a:txBody>
                    <a:bodyPr/>
                    <a:lstStyle/>
                    <a:p>
                      <a:pPr algn="ctr"/>
                      <a:r>
                        <a:rPr lang="fr-BE" sz="1600" dirty="0" smtClean="0"/>
                        <a:t>61,5</a:t>
                      </a:r>
                      <a:endParaRPr lang="fr-BE" sz="1600" dirty="0"/>
                    </a:p>
                  </a:txBody>
                  <a:tcPr/>
                </a:tc>
                <a:tc>
                  <a:txBody>
                    <a:bodyPr/>
                    <a:lstStyle/>
                    <a:p>
                      <a:pPr algn="ctr"/>
                      <a:r>
                        <a:rPr lang="fr-BE" sz="1600" dirty="0" smtClean="0"/>
                        <a:t>64</a:t>
                      </a:r>
                      <a:endParaRPr lang="fr-BE" sz="1600" dirty="0"/>
                    </a:p>
                  </a:txBody>
                  <a:tcPr/>
                </a:tc>
                <a:tc>
                  <a:txBody>
                    <a:bodyPr/>
                    <a:lstStyle/>
                    <a:p>
                      <a:pPr algn="ctr"/>
                      <a:r>
                        <a:rPr lang="fr-BE" sz="1600" dirty="0" smtClean="0"/>
                        <a:t>64</a:t>
                      </a:r>
                      <a:endParaRPr lang="fr-BE" sz="1600" dirty="0"/>
                    </a:p>
                  </a:txBody>
                  <a:tcPr/>
                </a:tc>
                <a:tc>
                  <a:txBody>
                    <a:bodyPr/>
                    <a:lstStyle/>
                    <a:p>
                      <a:pPr algn="ctr"/>
                      <a:r>
                        <a:rPr lang="fr-BE" sz="1600" dirty="0" smtClean="0"/>
                        <a:t>64</a:t>
                      </a:r>
                      <a:endParaRPr lang="fr-BE" sz="1600" dirty="0"/>
                    </a:p>
                  </a:txBody>
                  <a:tcPr/>
                </a:tc>
                <a:tc>
                  <a:txBody>
                    <a:bodyPr/>
                    <a:lstStyle/>
                    <a:p>
                      <a:pPr algn="ctr"/>
                      <a:r>
                        <a:rPr lang="fr-BE" sz="1600" dirty="0" smtClean="0"/>
                        <a:t>64</a:t>
                      </a:r>
                      <a:endParaRPr lang="fr-BE" sz="1600" dirty="0"/>
                    </a:p>
                  </a:txBody>
                  <a:tcPr/>
                </a:tc>
              </a:tr>
              <a:tr h="370840">
                <a:tc>
                  <a:txBody>
                    <a:bodyPr/>
                    <a:lstStyle/>
                    <a:p>
                      <a:r>
                        <a:rPr lang="fr-BE" sz="1600" dirty="0" smtClean="0"/>
                        <a:t>Longueur</a:t>
                      </a:r>
                      <a:r>
                        <a:rPr lang="fr-BE" sz="1600" baseline="0" dirty="0" smtClean="0"/>
                        <a:t> totale du tablier</a:t>
                      </a:r>
                      <a:endParaRPr lang="fr-BE" sz="1600" dirty="0"/>
                    </a:p>
                  </a:txBody>
                  <a:tcPr/>
                </a:tc>
                <a:tc>
                  <a:txBody>
                    <a:bodyPr/>
                    <a:lstStyle/>
                    <a:p>
                      <a:r>
                        <a:rPr lang="fr-BE" sz="1600" dirty="0" smtClean="0"/>
                        <a:t>100 -105</a:t>
                      </a:r>
                      <a:endParaRPr lang="fr-BE" sz="1600" dirty="0"/>
                    </a:p>
                  </a:txBody>
                  <a:tcPr/>
                </a:tc>
                <a:tc>
                  <a:txBody>
                    <a:bodyPr/>
                    <a:lstStyle/>
                    <a:p>
                      <a:r>
                        <a:rPr lang="fr-BE" sz="1600" dirty="0" smtClean="0"/>
                        <a:t>100-105</a:t>
                      </a:r>
                      <a:endParaRPr lang="fr-BE" sz="1600" dirty="0"/>
                    </a:p>
                  </a:txBody>
                  <a:tcPr/>
                </a:tc>
                <a:tc>
                  <a:txBody>
                    <a:bodyPr/>
                    <a:lstStyle/>
                    <a:p>
                      <a:r>
                        <a:rPr lang="fr-BE" sz="1600" dirty="0" smtClean="0"/>
                        <a:t>100-105</a:t>
                      </a:r>
                      <a:endParaRPr lang="fr-BE" sz="1600" dirty="0"/>
                    </a:p>
                  </a:txBody>
                  <a:tcPr/>
                </a:tc>
                <a:tc>
                  <a:txBody>
                    <a:bodyPr/>
                    <a:lstStyle/>
                    <a:p>
                      <a:r>
                        <a:rPr lang="fr-BE" sz="1600" dirty="0" smtClean="0"/>
                        <a:t>100-105</a:t>
                      </a:r>
                      <a:endParaRPr lang="fr-BE" sz="1600" dirty="0"/>
                    </a:p>
                  </a:txBody>
                  <a:tcPr/>
                </a:tc>
                <a:tc>
                  <a:txBody>
                    <a:bodyPr/>
                    <a:lstStyle/>
                    <a:p>
                      <a:r>
                        <a:rPr lang="fr-BE" sz="1600" dirty="0" smtClean="0"/>
                        <a:t>100-105</a:t>
                      </a:r>
                      <a:endParaRPr lang="fr-BE" sz="1600" dirty="0"/>
                    </a:p>
                  </a:txBody>
                  <a:tcPr/>
                </a:tc>
                <a:tc>
                  <a:txBody>
                    <a:bodyPr/>
                    <a:lstStyle/>
                    <a:p>
                      <a:r>
                        <a:rPr lang="fr-BE" sz="1600" dirty="0" smtClean="0"/>
                        <a:t>100-105</a:t>
                      </a:r>
                      <a:endParaRPr lang="fr-BE" sz="1600" dirty="0"/>
                    </a:p>
                  </a:txBody>
                  <a:tcPr/>
                </a:tc>
              </a:tr>
            </a:tbl>
          </a:graphicData>
        </a:graphic>
      </p:graphicFrame>
      <p:sp>
        <p:nvSpPr>
          <p:cNvPr id="7" name="ZoneTexte 6"/>
          <p:cNvSpPr txBox="1"/>
          <p:nvPr/>
        </p:nvSpPr>
        <p:spPr>
          <a:xfrm>
            <a:off x="630352" y="3987754"/>
            <a:ext cx="8056448" cy="2585323"/>
          </a:xfrm>
          <a:prstGeom prst="rect">
            <a:avLst/>
          </a:prstGeom>
          <a:noFill/>
        </p:spPr>
        <p:txBody>
          <a:bodyPr wrap="square" rtlCol="0">
            <a:spAutoFit/>
          </a:bodyPr>
          <a:lstStyle/>
          <a:p>
            <a:r>
              <a:rPr lang="fr-BE" dirty="0" smtClean="0"/>
              <a:t>Remarque : </a:t>
            </a:r>
          </a:p>
          <a:p>
            <a:pPr marL="285750" indent="-285750">
              <a:buFont typeface="Arial" panose="020B0604020202020204" pitchFamily="34" charset="0"/>
              <a:buChar char="•"/>
            </a:pPr>
            <a:r>
              <a:rPr lang="fr-BE" dirty="0"/>
              <a:t>C</a:t>
            </a:r>
            <a:r>
              <a:rPr lang="fr-BE" dirty="0" smtClean="0"/>
              <a:t>’est la mesure relative au tour de poitrine qui est prépondérante. </a:t>
            </a:r>
          </a:p>
          <a:p>
            <a:pPr marL="285750" indent="-285750">
              <a:buFont typeface="Arial" panose="020B0604020202020204" pitchFamily="34" charset="0"/>
              <a:buChar char="•"/>
            </a:pPr>
            <a:r>
              <a:rPr lang="fr-BE" dirty="0" smtClean="0"/>
              <a:t>Nous vous conseillons de choisir la taille qui est la plus proche de votre mesure.</a:t>
            </a:r>
          </a:p>
          <a:p>
            <a:r>
              <a:rPr lang="fr-BE" i="1" dirty="0">
                <a:solidFill>
                  <a:schemeClr val="dk1"/>
                </a:solidFill>
              </a:rPr>
              <a:t> </a:t>
            </a:r>
            <a:r>
              <a:rPr lang="fr-BE" i="1" dirty="0" smtClean="0">
                <a:solidFill>
                  <a:schemeClr val="dk1"/>
                </a:solidFill>
              </a:rPr>
              <a:t>    Ex </a:t>
            </a:r>
            <a:r>
              <a:rPr lang="fr-BE" i="1" dirty="0">
                <a:solidFill>
                  <a:schemeClr val="dk1"/>
                </a:solidFill>
              </a:rPr>
              <a:t>: </a:t>
            </a:r>
            <a:r>
              <a:rPr lang="fr-BE" i="1" dirty="0">
                <a:solidFill>
                  <a:schemeClr val="dk1"/>
                </a:solidFill>
                <a:sym typeface="Wingdings" panose="05000000000000000000" pitchFamily="2" charset="2"/>
              </a:rPr>
              <a:t>tour de poitrine </a:t>
            </a:r>
            <a:r>
              <a:rPr lang="fr-BE" i="1" dirty="0" smtClean="0">
                <a:solidFill>
                  <a:schemeClr val="dk1"/>
                </a:solidFill>
                <a:sym typeface="Wingdings" panose="05000000000000000000" pitchFamily="2" charset="2"/>
              </a:rPr>
              <a:t>= 126   </a:t>
            </a:r>
            <a:r>
              <a:rPr lang="fr-BE" i="1" dirty="0">
                <a:solidFill>
                  <a:schemeClr val="dk1"/>
                </a:solidFill>
                <a:sym typeface="Wingdings" panose="05000000000000000000" pitchFamily="2" charset="2"/>
              </a:rPr>
              <a:t>(</a:t>
            </a:r>
            <a:r>
              <a:rPr lang="fr-BE" i="1" dirty="0" smtClean="0">
                <a:solidFill>
                  <a:schemeClr val="dk1"/>
                </a:solidFill>
                <a:sym typeface="Wingdings" panose="05000000000000000000" pitchFamily="2" charset="2"/>
              </a:rPr>
              <a:t>126 </a:t>
            </a:r>
            <a:r>
              <a:rPr lang="fr-BE" i="1" dirty="0">
                <a:solidFill>
                  <a:schemeClr val="dk1"/>
                </a:solidFill>
                <a:sym typeface="Wingdings" panose="05000000000000000000" pitchFamily="2" charset="2"/>
              </a:rPr>
              <a:t>+ 6) : 2 = </a:t>
            </a:r>
            <a:r>
              <a:rPr lang="fr-BE" i="1" dirty="0" smtClean="0">
                <a:solidFill>
                  <a:schemeClr val="dk1"/>
                </a:solidFill>
                <a:sym typeface="Wingdings" panose="05000000000000000000" pitchFamily="2" charset="2"/>
              </a:rPr>
              <a:t>66  </a:t>
            </a:r>
            <a:r>
              <a:rPr lang="fr-BE" i="1" dirty="0">
                <a:solidFill>
                  <a:schemeClr val="dk1"/>
                </a:solidFill>
                <a:sym typeface="Wingdings" panose="05000000000000000000" pitchFamily="2" charset="2"/>
              </a:rPr>
              <a:t>prendre la taille </a:t>
            </a:r>
            <a:r>
              <a:rPr lang="fr-BE" i="1" dirty="0" smtClean="0">
                <a:solidFill>
                  <a:schemeClr val="dk1"/>
                </a:solidFill>
                <a:sym typeface="Wingdings" panose="05000000000000000000" pitchFamily="2" charset="2"/>
              </a:rPr>
              <a:t>L.</a:t>
            </a:r>
            <a:endParaRPr lang="fr-BE" dirty="0" smtClean="0"/>
          </a:p>
          <a:p>
            <a:pPr marL="285750" indent="-285750">
              <a:buFont typeface="Arial" panose="020B0604020202020204" pitchFamily="34" charset="0"/>
              <a:buChar char="•"/>
            </a:pPr>
            <a:r>
              <a:rPr lang="fr-BE" dirty="0" smtClean="0"/>
              <a:t>Toutes </a:t>
            </a:r>
            <a:r>
              <a:rPr lang="fr-BE" dirty="0"/>
              <a:t>les personnes ayant un score </a:t>
            </a:r>
            <a:r>
              <a:rPr lang="fr-BE" dirty="0" smtClean="0"/>
              <a:t>&lt; ou = </a:t>
            </a:r>
            <a:r>
              <a:rPr lang="fr-BE" dirty="0"/>
              <a:t>à 54 prennent une taille </a:t>
            </a:r>
            <a:r>
              <a:rPr lang="fr-BE" dirty="0" smtClean="0"/>
              <a:t>XS, </a:t>
            </a:r>
          </a:p>
          <a:p>
            <a:r>
              <a:rPr lang="fr-BE" dirty="0">
                <a:solidFill>
                  <a:schemeClr val="dk1"/>
                </a:solidFill>
              </a:rPr>
              <a:t> </a:t>
            </a:r>
            <a:r>
              <a:rPr lang="fr-BE" dirty="0" smtClean="0">
                <a:solidFill>
                  <a:schemeClr val="dk1"/>
                </a:solidFill>
              </a:rPr>
              <a:t>     </a:t>
            </a:r>
            <a:r>
              <a:rPr lang="fr-BE" i="1" dirty="0" smtClean="0">
                <a:solidFill>
                  <a:schemeClr val="dk1"/>
                </a:solidFill>
              </a:rPr>
              <a:t>Ex : </a:t>
            </a:r>
            <a:r>
              <a:rPr lang="fr-BE" i="1" dirty="0">
                <a:solidFill>
                  <a:schemeClr val="dk1"/>
                </a:solidFill>
              </a:rPr>
              <a:t>tour de poitrine = </a:t>
            </a:r>
            <a:r>
              <a:rPr lang="fr-BE" i="1" dirty="0" smtClean="0">
                <a:solidFill>
                  <a:schemeClr val="dk1"/>
                </a:solidFill>
              </a:rPr>
              <a:t>90 </a:t>
            </a:r>
            <a:r>
              <a:rPr lang="fr-BE" i="1" dirty="0" smtClean="0">
                <a:solidFill>
                  <a:schemeClr val="dk1"/>
                </a:solidFill>
                <a:sym typeface="Wingdings" panose="05000000000000000000" pitchFamily="2" charset="2"/>
              </a:rPr>
              <a:t> </a:t>
            </a:r>
            <a:r>
              <a:rPr lang="fr-BE" i="1" dirty="0" smtClean="0">
                <a:solidFill>
                  <a:schemeClr val="dk1"/>
                </a:solidFill>
              </a:rPr>
              <a:t>(90 </a:t>
            </a:r>
            <a:r>
              <a:rPr lang="fr-BE" i="1" dirty="0">
                <a:solidFill>
                  <a:schemeClr val="dk1"/>
                </a:solidFill>
              </a:rPr>
              <a:t>+ 6) : 2 = 48 </a:t>
            </a:r>
            <a:r>
              <a:rPr lang="fr-BE" i="1" dirty="0">
                <a:solidFill>
                  <a:schemeClr val="dk1"/>
                </a:solidFill>
                <a:sym typeface="Wingdings" panose="05000000000000000000" pitchFamily="2" charset="2"/>
              </a:rPr>
              <a:t> prendre la taille XS</a:t>
            </a:r>
            <a:r>
              <a:rPr lang="fr-BE" i="1" dirty="0" smtClean="0">
                <a:solidFill>
                  <a:schemeClr val="dk1"/>
                </a:solidFill>
                <a:sym typeface="Wingdings" panose="05000000000000000000" pitchFamily="2" charset="2"/>
              </a:rPr>
              <a:t>.</a:t>
            </a:r>
            <a:endParaRPr lang="fr-BE" i="1" dirty="0" smtClean="0">
              <a:solidFill>
                <a:schemeClr val="dk1"/>
              </a:solidFill>
            </a:endParaRPr>
          </a:p>
          <a:p>
            <a:pPr marL="285750" indent="-285750">
              <a:buFont typeface="Arial" panose="020B0604020202020204" pitchFamily="34" charset="0"/>
              <a:buChar char="•"/>
            </a:pPr>
            <a:r>
              <a:rPr lang="fr-BE" dirty="0" smtClean="0">
                <a:solidFill>
                  <a:schemeClr val="dk1"/>
                </a:solidFill>
              </a:rPr>
              <a:t>Si vous êtes juste au milieu, il est conseillé de prendre la taille au dessus (c’est mieux un tablier un peu trop grand que trop serrant).</a:t>
            </a:r>
          </a:p>
          <a:p>
            <a:r>
              <a:rPr lang="fr-BE" i="1" dirty="0" smtClean="0">
                <a:solidFill>
                  <a:schemeClr val="dk1"/>
                </a:solidFill>
              </a:rPr>
              <a:t>     Ex : </a:t>
            </a:r>
            <a:r>
              <a:rPr lang="fr-BE" i="1" dirty="0" smtClean="0">
                <a:solidFill>
                  <a:schemeClr val="dk1"/>
                </a:solidFill>
                <a:sym typeface="Wingdings" panose="05000000000000000000" pitchFamily="2" charset="2"/>
              </a:rPr>
              <a:t>tour de poitrine = 114  (114 + 6) : 2 = 60  prendre la taille M.</a:t>
            </a:r>
            <a:endParaRPr lang="fr-BE" i="1" dirty="0">
              <a:solidFill>
                <a:schemeClr val="dk1"/>
              </a:solidFill>
            </a:endParaRPr>
          </a:p>
        </p:txBody>
      </p:sp>
    </p:spTree>
    <p:extLst>
      <p:ext uri="{BB962C8B-B14F-4D97-AF65-F5344CB8AC3E}">
        <p14:creationId xmlns:p14="http://schemas.microsoft.com/office/powerpoint/2010/main" val="2157826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lansupht"/>
          <p:cNvPicPr>
            <a:picLocks noChangeAspect="1" noChangeArrowheads="1"/>
          </p:cNvPicPr>
          <p:nvPr/>
        </p:nvPicPr>
        <p:blipFill>
          <a:blip r:embed="rId2" cstate="print"/>
          <a:srcRect/>
          <a:stretch>
            <a:fillRect/>
          </a:stretch>
        </p:blipFill>
        <p:spPr bwMode="auto">
          <a:xfrm>
            <a:off x="3347864" y="2325960"/>
            <a:ext cx="4333875" cy="3200400"/>
          </a:xfrm>
          <a:prstGeom prst="rect">
            <a:avLst/>
          </a:prstGeom>
          <a:noFill/>
          <a:ln w="9525">
            <a:noFill/>
            <a:miter lim="800000"/>
            <a:headEnd/>
            <a:tailEnd/>
          </a:ln>
        </p:spPr>
      </p:pic>
      <p:pic>
        <p:nvPicPr>
          <p:cNvPr id="5" name="Picture 15" descr="b12b"/>
          <p:cNvPicPr>
            <a:picLocks noChangeAspect="1" noChangeArrowheads="1"/>
          </p:cNvPicPr>
          <p:nvPr/>
        </p:nvPicPr>
        <p:blipFill>
          <a:blip r:embed="rId3" cstate="print"/>
          <a:srcRect/>
          <a:stretch>
            <a:fillRect/>
          </a:stretch>
        </p:blipFill>
        <p:spPr bwMode="auto">
          <a:xfrm>
            <a:off x="923751" y="3494360"/>
            <a:ext cx="2209800" cy="1473200"/>
          </a:xfrm>
          <a:prstGeom prst="rect">
            <a:avLst/>
          </a:prstGeom>
          <a:noFill/>
          <a:ln w="9525">
            <a:noFill/>
            <a:miter lim="800000"/>
            <a:headEnd/>
            <a:tailEnd/>
          </a:ln>
        </p:spPr>
      </p:pic>
      <p:sp>
        <p:nvSpPr>
          <p:cNvPr id="6" name="AutoShape 16"/>
          <p:cNvSpPr>
            <a:spLocks noChangeArrowheads="1"/>
          </p:cNvSpPr>
          <p:nvPr/>
        </p:nvSpPr>
        <p:spPr bwMode="auto">
          <a:xfrm rot="21306452">
            <a:off x="2304876" y="2718073"/>
            <a:ext cx="3919538" cy="769937"/>
          </a:xfrm>
          <a:prstGeom prst="curvedDownArrow">
            <a:avLst>
              <a:gd name="adj1" fmla="val 63940"/>
              <a:gd name="adj2" fmla="val 145769"/>
              <a:gd name="adj3" fmla="val 33333"/>
            </a:avLst>
          </a:prstGeom>
          <a:solidFill>
            <a:srgbClr val="FF0066"/>
          </a:solidFill>
          <a:ln w="9525">
            <a:solidFill>
              <a:srgbClr val="FF0066"/>
            </a:solidFill>
            <a:miter lim="800000"/>
            <a:headEnd/>
            <a:tailEnd/>
          </a:ln>
        </p:spPr>
        <p:txBody>
          <a:bodyPr wrap="none" anchor="ctr"/>
          <a:lstStyle/>
          <a:p>
            <a:endParaRPr lang="fr-BE"/>
          </a:p>
        </p:txBody>
      </p:sp>
      <p:sp>
        <p:nvSpPr>
          <p:cNvPr id="7" name="Titre 6"/>
          <p:cNvSpPr>
            <a:spLocks noGrp="1"/>
          </p:cNvSpPr>
          <p:nvPr>
            <p:ph type="ctrTitle"/>
          </p:nvPr>
        </p:nvSpPr>
        <p:spPr>
          <a:xfrm>
            <a:off x="0" y="980728"/>
            <a:ext cx="5330147" cy="1008112"/>
          </a:xfrm>
        </p:spPr>
        <p:txBody>
          <a:bodyPr/>
          <a:lstStyle/>
          <a:p>
            <a:r>
              <a:rPr lang="fr-BE" dirty="0" smtClean="0"/>
              <a:t>Questions?</a:t>
            </a:r>
            <a:endParaRPr lang="fr-BE" dirty="0"/>
          </a:p>
        </p:txBody>
      </p:sp>
      <p:sp>
        <p:nvSpPr>
          <p:cNvPr id="13" name="Espace réservé de la date 12"/>
          <p:cNvSpPr>
            <a:spLocks noGrp="1"/>
          </p:cNvSpPr>
          <p:nvPr>
            <p:ph type="dt" sz="half" idx="10"/>
          </p:nvPr>
        </p:nvSpPr>
        <p:spPr/>
        <p:txBody>
          <a:bodyPr/>
          <a:lstStyle/>
          <a:p>
            <a:fld id="{AA51EBBA-7BEA-4ED8-89B1-DF3F515F2BA9}" type="datetime1">
              <a:rPr lang="fr-BE" smtClean="0"/>
              <a:pPr/>
              <a:t>08-09-20</a:t>
            </a:fld>
            <a:endParaRPr lang="fr-BE"/>
          </a:p>
        </p:txBody>
      </p:sp>
      <p:sp>
        <p:nvSpPr>
          <p:cNvPr id="14" name="Espace réservé du numéro de diapositive 13"/>
          <p:cNvSpPr>
            <a:spLocks noGrp="1"/>
          </p:cNvSpPr>
          <p:nvPr>
            <p:ph type="sldNum" sz="quarter" idx="12"/>
          </p:nvPr>
        </p:nvSpPr>
        <p:spPr/>
        <p:txBody>
          <a:bodyPr/>
          <a:lstStyle/>
          <a:p>
            <a:fld id="{F791E404-80AA-4245-9836-540F4B617167}" type="slidenum">
              <a:rPr lang="fr-BE" smtClean="0"/>
              <a:pPr/>
              <a:t>6</a:t>
            </a:fld>
            <a:endParaRPr lang="fr-BE"/>
          </a:p>
        </p:txBody>
      </p:sp>
      <p:sp>
        <p:nvSpPr>
          <p:cNvPr id="11" name="Rectangle 3"/>
          <p:cNvSpPr txBox="1">
            <a:spLocks noChangeArrowheads="1"/>
          </p:cNvSpPr>
          <p:nvPr/>
        </p:nvSpPr>
        <p:spPr>
          <a:xfrm>
            <a:off x="323528" y="5661248"/>
            <a:ext cx="8496944" cy="990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BE"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sym typeface="Wingdings" pitchFamily="2" charset="2"/>
              </a:rPr>
              <a:t>  </a:t>
            </a:r>
            <a:r>
              <a:rPr kumimoji="0" lang="fr-BE"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Université de Liège</a:t>
            </a:r>
            <a:r>
              <a:rPr kumimoji="0" lang="fr-FR"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 - </a:t>
            </a:r>
            <a:r>
              <a:rPr kumimoji="0" lang="fr-BE"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Service Universitaire de Protection et d’Hygiène du Travail - S.U.P.H.T.</a:t>
            </a:r>
            <a:endParaRPr kumimoji="0" lang="fr-FR"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endParaRPr>
          </a:p>
          <a:p>
            <a:pPr algn="ctr">
              <a:spcBef>
                <a:spcPct val="20000"/>
              </a:spcBef>
              <a:defRPr/>
            </a:pPr>
            <a:r>
              <a:rPr kumimoji="0" lang="en-GB" sz="1400" b="0" i="0" u="none" strike="noStrike" kern="1200" cap="none" spc="0" normalizeH="0" baseline="0" noProof="0" dirty="0" err="1" smtClean="0">
                <a:ln>
                  <a:noFill/>
                </a:ln>
                <a:solidFill>
                  <a:srgbClr val="FF0000"/>
                </a:solidFill>
                <a:effectLst/>
                <a:uLnTx/>
                <a:uFillTx/>
                <a:latin typeface="Arial" charset="0"/>
                <a:ea typeface="+mn-ea"/>
                <a:cs typeface="Times New Roman" pitchFamily="18" charset="0"/>
              </a:rPr>
              <a:t>Bâtiment</a:t>
            </a:r>
            <a:r>
              <a:rPr kumimoji="0" lang="en-GB" sz="1400" b="0" i="0" u="none" strike="noStrike" kern="1200" cap="none" spc="0" normalizeH="0" baseline="0" noProof="0" dirty="0" smtClean="0">
                <a:ln>
                  <a:noFill/>
                </a:ln>
                <a:solidFill>
                  <a:srgbClr val="FF0000"/>
                </a:solidFill>
                <a:effectLst/>
                <a:uLnTx/>
                <a:uFillTx/>
                <a:latin typeface="Arial" charset="0"/>
                <a:ea typeface="+mn-ea"/>
                <a:cs typeface="Times New Roman" pitchFamily="18" charset="0"/>
              </a:rPr>
              <a:t> B 12 b</a:t>
            </a:r>
            <a:r>
              <a:rPr kumimoji="0" lang="en-GB"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 - </a:t>
            </a:r>
            <a:r>
              <a:rPr lang="fr-BE" sz="1400" dirty="0" smtClean="0">
                <a:latin typeface="Arial" pitchFamily="34" charset="0"/>
                <a:cs typeface="Arial" pitchFamily="34" charset="0"/>
              </a:rPr>
              <a:t>Quartier Village 4 - Clos Mercator, 12 - </a:t>
            </a:r>
            <a:r>
              <a:rPr kumimoji="0" lang="fr-BE"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4000 Liège - Sart </a:t>
            </a:r>
            <a:r>
              <a:rPr kumimoji="0" lang="fr-BE" sz="1400" b="0" i="0" u="none" strike="noStrike" kern="1200" cap="none" spc="0" normalizeH="0" baseline="0" noProof="0" dirty="0" err="1" smtClean="0">
                <a:ln>
                  <a:noFill/>
                </a:ln>
                <a:solidFill>
                  <a:schemeClr val="tx1"/>
                </a:solidFill>
                <a:effectLst/>
                <a:uLnTx/>
                <a:uFillTx/>
                <a:latin typeface="Arial" charset="0"/>
                <a:ea typeface="+mn-ea"/>
                <a:cs typeface="Times New Roman" pitchFamily="18" charset="0"/>
              </a:rPr>
              <a:t>Tilman</a:t>
            </a:r>
            <a:r>
              <a:rPr kumimoji="0" lang="fr-BE"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 </a:t>
            </a:r>
            <a:endParaRPr kumimoji="0" lang="fr-FR"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BE"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sym typeface="Wingdings" pitchFamily="2" charset="2"/>
              </a:rPr>
              <a:t></a:t>
            </a:r>
            <a:r>
              <a:rPr kumimoji="0" lang="fr-BE"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  </a:t>
            </a:r>
            <a:r>
              <a:rPr kumimoji="0" lang="fr-BE" sz="10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04/366.</a:t>
            </a:r>
            <a:r>
              <a:rPr kumimoji="0" lang="fr-BE"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22.47.</a:t>
            </a:r>
            <a:r>
              <a:rPr kumimoji="0" lang="fr-FR"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     </a:t>
            </a:r>
            <a:r>
              <a:rPr kumimoji="0" lang="fr-BE"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sym typeface="Wingdings" pitchFamily="2" charset="2"/>
              </a:rPr>
              <a:t></a:t>
            </a:r>
            <a:r>
              <a:rPr kumimoji="0" lang="fr-BE"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  </a:t>
            </a:r>
            <a:r>
              <a:rPr kumimoji="0" lang="fr-BE" sz="10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04/366.</a:t>
            </a:r>
            <a:r>
              <a:rPr kumimoji="0" lang="fr-BE"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29.99.</a:t>
            </a:r>
            <a:r>
              <a:rPr kumimoji="0" lang="fr-FR"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     </a:t>
            </a:r>
            <a:r>
              <a:rPr kumimoji="0" lang="fr-BE"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  </a:t>
            </a:r>
            <a:r>
              <a:rPr kumimoji="0" lang="fr-BE"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hlinkClick r:id="rId4"/>
              </a:rPr>
              <a:t>supht@uliege.be</a:t>
            </a:r>
            <a:r>
              <a:rPr kumimoji="0" lang="fr-FR"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 </a:t>
            </a:r>
            <a:r>
              <a:rPr kumimoji="0" lang="fr-FR" sz="1400" b="0" i="0" u="none" strike="noStrike" kern="1200" cap="none" spc="0" normalizeH="0" baseline="0" noProof="0" dirty="0" smtClean="0">
                <a:ln>
                  <a:noFill/>
                </a:ln>
                <a:solidFill>
                  <a:srgbClr val="FF0000"/>
                </a:solidFill>
                <a:effectLst/>
                <a:uLnTx/>
                <a:uFillTx/>
                <a:latin typeface="Arial" charset="0"/>
                <a:ea typeface="+mn-ea"/>
                <a:cs typeface="Times New Roman" pitchFamily="18" charset="0"/>
              </a:rPr>
              <a:t> </a:t>
            </a:r>
            <a:r>
              <a:rPr kumimoji="0" lang="fr-FR"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   </a:t>
            </a:r>
            <a:r>
              <a:rPr kumimoji="0" lang="fr-BE"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sym typeface="Wingdings" pitchFamily="2" charset="2"/>
              </a:rPr>
              <a:t></a:t>
            </a:r>
            <a:r>
              <a:rPr kumimoji="0" lang="fr-BE"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  </a:t>
            </a:r>
            <a:r>
              <a:rPr kumimoji="0" lang="fr-BE"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hlinkClick r:id="rId4"/>
              </a:rPr>
              <a:t>www.ulg.ac.be/internet/supht</a:t>
            </a:r>
            <a:endParaRPr kumimoji="0" lang="fr-FR" sz="14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hlinkClick r:id="rId4"/>
            </a:endParaRPr>
          </a:p>
        </p:txBody>
      </p:sp>
    </p:spTree>
    <p:extLst>
      <p:ext uri="{BB962C8B-B14F-4D97-AF65-F5344CB8AC3E}">
        <p14:creationId xmlns:p14="http://schemas.microsoft.com/office/powerpoint/2010/main" val="1883150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5709</TotalTime>
  <Words>450</Words>
  <Application>Microsoft Office PowerPoint</Application>
  <PresentationFormat>Affichage à l'écran (4:3)</PresentationFormat>
  <Paragraphs>90</Paragraphs>
  <Slides>6</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Calibri</vt:lpstr>
      <vt:lpstr>Courier New</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Dinon Emmanuelle</dc:creator>
  <cp:lastModifiedBy>Scholsem Ann</cp:lastModifiedBy>
  <cp:revision>483</cp:revision>
  <dcterms:created xsi:type="dcterms:W3CDTF">2012-08-20T08:08:30Z</dcterms:created>
  <dcterms:modified xsi:type="dcterms:W3CDTF">2020-09-08T19:40:31Z</dcterms:modified>
</cp:coreProperties>
</file>